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37"/>
  </p:notesMasterIdLst>
  <p:sldIdLst>
    <p:sldId id="257" r:id="rId6"/>
    <p:sldId id="266" r:id="rId7"/>
    <p:sldId id="487" r:id="rId8"/>
    <p:sldId id="488" r:id="rId9"/>
    <p:sldId id="489" r:id="rId10"/>
    <p:sldId id="490" r:id="rId11"/>
    <p:sldId id="491" r:id="rId12"/>
    <p:sldId id="492" r:id="rId13"/>
    <p:sldId id="493" r:id="rId14"/>
    <p:sldId id="494" r:id="rId15"/>
    <p:sldId id="495" r:id="rId16"/>
    <p:sldId id="385" r:id="rId17"/>
    <p:sldId id="447" r:id="rId18"/>
    <p:sldId id="457" r:id="rId19"/>
    <p:sldId id="449" r:id="rId20"/>
    <p:sldId id="476" r:id="rId21"/>
    <p:sldId id="448" r:id="rId22"/>
    <p:sldId id="477" r:id="rId23"/>
    <p:sldId id="478" r:id="rId24"/>
    <p:sldId id="479" r:id="rId25"/>
    <p:sldId id="480" r:id="rId26"/>
    <p:sldId id="481" r:id="rId27"/>
    <p:sldId id="462" r:id="rId28"/>
    <p:sldId id="482" r:id="rId29"/>
    <p:sldId id="483" r:id="rId30"/>
    <p:sldId id="484" r:id="rId31"/>
    <p:sldId id="386" r:id="rId32"/>
    <p:sldId id="485" r:id="rId33"/>
    <p:sldId id="486" r:id="rId34"/>
    <p:sldId id="395" r:id="rId35"/>
    <p:sldId id="258" r:id="rId36"/>
  </p:sldIdLst>
  <p:sldSz cx="12192000" cy="6858000"/>
  <p:notesSz cx="6858000" cy="9144000"/>
  <p:embeddedFontLst>
    <p:embeddedFont>
      <p:font typeface="Calibri" panose="020F0502020204030204" pitchFamily="34" charset="0"/>
      <p:regular r:id="rId38"/>
      <p:bold r:id="rId39"/>
      <p:italic r:id="rId40"/>
      <p:boldItalic r:id="rId41"/>
    </p:embeddedFont>
    <p:embeddedFont>
      <p:font typeface="Calibri Light" panose="020F0302020204030204" pitchFamily="34" charset="0"/>
      <p:regular r:id="rId42"/>
      <p:italic r:id="rId43"/>
    </p:embeddedFont>
    <p:embeddedFont>
      <p:font typeface="Consolas" panose="020B0609020204030204" pitchFamily="49" charset="0"/>
      <p:regular r:id="rId44"/>
      <p:bold r:id="rId45"/>
      <p:italic r:id="rId46"/>
      <p:boldItalic r:id="rId47"/>
    </p:embeddedFont>
    <p:embeddedFont>
      <p:font typeface="Open Sans" panose="020B0606030504020204" pitchFamily="34" charset="0"/>
      <p:regular r:id="rId48"/>
      <p:bold r:id="rId49"/>
      <p:italic r:id="rId50"/>
      <p:boldItalic r:id="rId51"/>
    </p:embeddedFont>
    <p:embeddedFont>
      <p:font typeface="Proxima Nova Black" panose="02000506030000020004" pitchFamily="2" charset="0"/>
      <p:bold r:id="rId52"/>
    </p:embeddedFont>
    <p:embeddedFont>
      <p:font typeface="Segoe UI" panose="020B0502040204020203" pitchFamily="34" charset="0"/>
      <p:regular r:id="rId53"/>
      <p:bold r:id="rId54"/>
      <p:italic r:id="rId55"/>
      <p:boldItalic r:id="rId56"/>
    </p:embeddedFont>
    <p:embeddedFont>
      <p:font typeface="Tahoma" panose="020B0604030504040204" pitchFamily="34" charset="0"/>
      <p:regular r:id="rId57"/>
      <p:bold r:id="rId5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50" autoAdjust="0"/>
    <p:restoredTop sz="87627" autoAdjust="0"/>
  </p:normalViewPr>
  <p:slideViewPr>
    <p:cSldViewPr snapToGrid="0">
      <p:cViewPr varScale="1">
        <p:scale>
          <a:sx n="70" d="100"/>
          <a:sy n="70" d="100"/>
        </p:scale>
        <p:origin x="444" y="32"/>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2.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font" Target="fonts/font21.fntdata"/><Relationship Id="rId5" Type="http://schemas.openxmlformats.org/officeDocument/2006/relationships/slideMaster" Target="slideMasters/slideMaster2.xml"/><Relationship Id="rId61" Type="http://schemas.openxmlformats.org/officeDocument/2006/relationships/theme" Target="theme/theme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8" Type="http://schemas.openxmlformats.org/officeDocument/2006/relationships/slide" Target="slides/slide3.xml"/><Relationship Id="rId51" Type="http://schemas.openxmlformats.org/officeDocument/2006/relationships/font" Target="fonts/font14.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font" Target="fonts/font4.fntdata"/><Relationship Id="rId54" Type="http://schemas.openxmlformats.org/officeDocument/2006/relationships/font" Target="fonts/font17.fntdata"/><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12.fntdata"/><Relationship Id="rId57" Type="http://schemas.openxmlformats.org/officeDocument/2006/relationships/font" Target="fonts/font20.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s>
</file>

<file path=ppt/media/image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70F38974-CCD2-4903-937A-4C4E57030FE8}" type="slidenum">
              <a:rPr lang="en-US" smtClean="0"/>
              <a:t>1</a:t>
            </a:fld>
            <a:endParaRPr lang="en-US"/>
          </a:p>
        </p:txBody>
      </p:sp>
    </p:spTree>
    <p:extLst>
      <p:ext uri="{BB962C8B-B14F-4D97-AF65-F5344CB8AC3E}">
        <p14:creationId xmlns:p14="http://schemas.microsoft.com/office/powerpoint/2010/main" val="3857739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Коли в </a:t>
            </a:r>
            <a:r>
              <a:rPr lang="en-US" altLang="en-US" dirty="0"/>
              <a:t>JavaScript </a:t>
            </a:r>
            <a:r>
              <a:rPr lang="uk-UA" altLang="en-US" dirty="0"/>
              <a:t>виникає синтаксична помилка, це</a:t>
            </a:r>
            <a:r>
              <a:rPr lang="uk-UA" altLang="en-US" baseline="0" dirty="0"/>
              <a:t> стосується </a:t>
            </a:r>
            <a:r>
              <a:rPr lang="uk-UA" altLang="en-US" dirty="0"/>
              <a:t>тільки коду, що міститься в тому ж потоці, що і синтаксична помилка, а інша частина коду в інших потоках виконується, якщо в них нічого не залежить від коду, що містить помилку.</a:t>
            </a:r>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dirty="0"/>
              <a:t>Блок </a:t>
            </a:r>
            <a:r>
              <a:rPr lang="en-US" b="1" dirty="0"/>
              <a:t>catch</a:t>
            </a:r>
            <a:r>
              <a:rPr lang="en-US" dirty="0"/>
              <a:t> </a:t>
            </a:r>
            <a:r>
              <a:rPr lang="ru-RU" dirty="0" err="1"/>
              <a:t>містить</a:t>
            </a:r>
            <a:r>
              <a:rPr lang="ru-RU" dirty="0"/>
              <a:t> </a:t>
            </a:r>
            <a:r>
              <a:rPr lang="ru-RU" dirty="0" err="1"/>
              <a:t>команди</a:t>
            </a:r>
            <a:r>
              <a:rPr lang="ru-RU" dirty="0"/>
              <a:t>, </a:t>
            </a:r>
            <a:r>
              <a:rPr lang="ru-RU" dirty="0" err="1"/>
              <a:t>які</a:t>
            </a:r>
            <a:r>
              <a:rPr lang="ru-RU" dirty="0"/>
              <a:t> </a:t>
            </a:r>
            <a:r>
              <a:rPr lang="ru-RU" dirty="0" err="1"/>
              <a:t>визначають</a:t>
            </a:r>
            <a:r>
              <a:rPr lang="ru-RU" dirty="0"/>
              <a:t>, </a:t>
            </a:r>
            <a:r>
              <a:rPr lang="ru-RU" dirty="0" err="1"/>
              <a:t>що</a:t>
            </a:r>
            <a:r>
              <a:rPr lang="ru-RU" dirty="0"/>
              <a:t> </a:t>
            </a:r>
            <a:r>
              <a:rPr lang="ru-RU" dirty="0" err="1"/>
              <a:t>робити</a:t>
            </a:r>
            <a:r>
              <a:rPr lang="ru-RU" dirty="0"/>
              <a:t>, </a:t>
            </a:r>
            <a:r>
              <a:rPr lang="ru-RU" dirty="0" err="1"/>
              <a:t>якщо</a:t>
            </a:r>
            <a:r>
              <a:rPr lang="ru-RU" dirty="0"/>
              <a:t> </a:t>
            </a:r>
            <a:r>
              <a:rPr lang="ru-RU" dirty="0" err="1"/>
              <a:t>викинуто</a:t>
            </a:r>
            <a:r>
              <a:rPr lang="ru-RU" dirty="0"/>
              <a:t> </a:t>
            </a:r>
            <a:r>
              <a:rPr lang="ru-RU" dirty="0" err="1"/>
              <a:t>виняток</a:t>
            </a:r>
            <a:r>
              <a:rPr lang="ru-RU" dirty="0"/>
              <a:t> у </a:t>
            </a:r>
            <a:r>
              <a:rPr lang="ru-RU" dirty="0" err="1"/>
              <a:t>блоці</a:t>
            </a:r>
            <a:r>
              <a:rPr lang="ru-RU" dirty="0"/>
              <a:t> </a:t>
            </a:r>
            <a:r>
              <a:rPr lang="en-US" dirty="0"/>
              <a:t>try. </a:t>
            </a:r>
            <a:r>
              <a:rPr lang="ru-RU" dirty="0" err="1"/>
              <a:t>Отже</a:t>
            </a:r>
            <a:r>
              <a:rPr lang="ru-RU" dirty="0"/>
              <a:t>, </a:t>
            </a:r>
            <a:r>
              <a:rPr lang="ru-RU" dirty="0" err="1"/>
              <a:t>ви</a:t>
            </a:r>
            <a:r>
              <a:rPr lang="ru-RU" dirty="0"/>
              <a:t> </a:t>
            </a:r>
            <a:r>
              <a:rPr lang="ru-RU" dirty="0" err="1"/>
              <a:t>хочете</a:t>
            </a:r>
            <a:r>
              <a:rPr lang="ru-RU" dirty="0"/>
              <a:t>, </a:t>
            </a:r>
            <a:r>
              <a:rPr lang="ru-RU" dirty="0" err="1"/>
              <a:t>щоб</a:t>
            </a:r>
            <a:r>
              <a:rPr lang="ru-RU" dirty="0"/>
              <a:t> блок </a:t>
            </a:r>
            <a:r>
              <a:rPr lang="en-US" dirty="0"/>
              <a:t>try </a:t>
            </a:r>
            <a:r>
              <a:rPr lang="ru-RU" dirty="0" err="1"/>
              <a:t>виконався</a:t>
            </a:r>
            <a:r>
              <a:rPr lang="ru-RU" dirty="0"/>
              <a:t> </a:t>
            </a:r>
            <a:r>
              <a:rPr lang="ru-RU" dirty="0" err="1"/>
              <a:t>успішно</a:t>
            </a:r>
            <a:r>
              <a:rPr lang="ru-RU" dirty="0"/>
              <a:t>, а в </a:t>
            </a:r>
            <a:r>
              <a:rPr lang="ru-RU" dirty="0" err="1"/>
              <a:t>разі</a:t>
            </a:r>
            <a:r>
              <a:rPr lang="ru-RU" dirty="0"/>
              <a:t> </a:t>
            </a:r>
            <a:r>
              <a:rPr lang="ru-RU" dirty="0" err="1"/>
              <a:t>неуспіху</a:t>
            </a:r>
            <a:r>
              <a:rPr lang="ru-RU" dirty="0"/>
              <a:t> </a:t>
            </a:r>
            <a:r>
              <a:rPr lang="ru-RU" dirty="0" err="1"/>
              <a:t>ви</a:t>
            </a:r>
            <a:r>
              <a:rPr lang="ru-RU" dirty="0"/>
              <a:t> </a:t>
            </a:r>
            <a:r>
              <a:rPr lang="ru-RU" dirty="0" err="1"/>
              <a:t>хочете</a:t>
            </a:r>
            <a:r>
              <a:rPr lang="ru-RU" dirty="0"/>
              <a:t> </a:t>
            </a:r>
            <a:r>
              <a:rPr lang="ru-RU" dirty="0" err="1"/>
              <a:t>передати</a:t>
            </a:r>
            <a:r>
              <a:rPr lang="ru-RU" dirty="0"/>
              <a:t> контроль до блоку </a:t>
            </a:r>
            <a:r>
              <a:rPr lang="en-US" dirty="0"/>
              <a:t>catch. </a:t>
            </a:r>
            <a:r>
              <a:rPr lang="ru-RU" dirty="0"/>
              <a:t>В </a:t>
            </a:r>
            <a:r>
              <a:rPr lang="ru-RU" dirty="0" err="1"/>
              <a:t>разі</a:t>
            </a:r>
            <a:r>
              <a:rPr lang="ru-RU" dirty="0"/>
              <a:t>, </a:t>
            </a:r>
            <a:r>
              <a:rPr lang="ru-RU" dirty="0" err="1"/>
              <a:t>якщо</a:t>
            </a:r>
            <a:r>
              <a:rPr lang="ru-RU" dirty="0"/>
              <a:t> будь-</a:t>
            </a:r>
            <a:r>
              <a:rPr lang="ru-RU" dirty="0" err="1"/>
              <a:t>який</a:t>
            </a:r>
            <a:r>
              <a:rPr lang="ru-RU" dirty="0"/>
              <a:t> </a:t>
            </a:r>
            <a:r>
              <a:rPr lang="ru-RU" dirty="0" err="1"/>
              <a:t>вираз</a:t>
            </a:r>
            <a:r>
              <a:rPr lang="ru-RU" dirty="0"/>
              <a:t> </a:t>
            </a:r>
            <a:r>
              <a:rPr lang="ru-RU" dirty="0" err="1"/>
              <a:t>всередині</a:t>
            </a:r>
            <a:r>
              <a:rPr lang="ru-RU" dirty="0"/>
              <a:t> блоку </a:t>
            </a:r>
            <a:r>
              <a:rPr lang="en-US" dirty="0"/>
              <a:t>try (</a:t>
            </a:r>
            <a:r>
              <a:rPr lang="ru-RU" dirty="0" err="1"/>
              <a:t>або</a:t>
            </a:r>
            <a:r>
              <a:rPr lang="ru-RU" dirty="0"/>
              <a:t> </a:t>
            </a:r>
            <a:r>
              <a:rPr lang="ru-RU" dirty="0" err="1"/>
              <a:t>функція</a:t>
            </a:r>
            <a:r>
              <a:rPr lang="ru-RU" dirty="0"/>
              <a:t>, </a:t>
            </a:r>
            <a:r>
              <a:rPr lang="ru-RU" dirty="0" err="1"/>
              <a:t>викликана</a:t>
            </a:r>
            <a:r>
              <a:rPr lang="ru-RU" dirty="0"/>
              <a:t> </a:t>
            </a:r>
            <a:r>
              <a:rPr lang="ru-RU" dirty="0" err="1"/>
              <a:t>зсередини</a:t>
            </a:r>
            <a:r>
              <a:rPr lang="ru-RU" dirty="0"/>
              <a:t> блоку </a:t>
            </a:r>
            <a:r>
              <a:rPr lang="en-US" dirty="0"/>
              <a:t>try) </a:t>
            </a:r>
            <a:r>
              <a:rPr lang="ru-RU" dirty="0" err="1"/>
              <a:t>викидає</a:t>
            </a:r>
            <a:r>
              <a:rPr lang="ru-RU" dirty="0"/>
              <a:t> </a:t>
            </a:r>
            <a:r>
              <a:rPr lang="ru-RU" dirty="0" err="1"/>
              <a:t>виняток</a:t>
            </a:r>
            <a:r>
              <a:rPr lang="ru-RU" dirty="0"/>
              <a:t>, контроль </a:t>
            </a:r>
            <a:r>
              <a:rPr lang="ru-RU" dirty="0" err="1"/>
              <a:t>негайно</a:t>
            </a:r>
            <a:r>
              <a:rPr lang="ru-RU" dirty="0"/>
              <a:t> переходить до блоку </a:t>
            </a:r>
            <a:r>
              <a:rPr lang="en-US" dirty="0"/>
              <a:t>catch. </a:t>
            </a:r>
            <a:r>
              <a:rPr lang="ru-RU" dirty="0" err="1"/>
              <a:t>Якщо</a:t>
            </a:r>
            <a:r>
              <a:rPr lang="ru-RU" dirty="0"/>
              <a:t> </a:t>
            </a:r>
            <a:r>
              <a:rPr lang="ru-RU" dirty="0" err="1"/>
              <a:t>жодних</a:t>
            </a:r>
            <a:r>
              <a:rPr lang="ru-RU" dirty="0"/>
              <a:t> </a:t>
            </a:r>
            <a:r>
              <a:rPr lang="ru-RU" dirty="0" err="1"/>
              <a:t>винятків</a:t>
            </a:r>
            <a:r>
              <a:rPr lang="ru-RU" dirty="0"/>
              <a:t> у </a:t>
            </a:r>
            <a:r>
              <a:rPr lang="ru-RU" dirty="0" err="1"/>
              <a:t>блоці</a:t>
            </a:r>
            <a:r>
              <a:rPr lang="ru-RU" dirty="0"/>
              <a:t> </a:t>
            </a:r>
            <a:r>
              <a:rPr lang="en-US" dirty="0"/>
              <a:t>try </a:t>
            </a:r>
            <a:r>
              <a:rPr lang="ru-RU" dirty="0"/>
              <a:t>не </a:t>
            </a:r>
            <a:r>
              <a:rPr lang="ru-RU" dirty="0" err="1"/>
              <a:t>було</a:t>
            </a:r>
            <a:r>
              <a:rPr lang="ru-RU" dirty="0"/>
              <a:t> </a:t>
            </a:r>
            <a:r>
              <a:rPr lang="ru-RU" dirty="0" err="1"/>
              <a:t>викинуто</a:t>
            </a:r>
            <a:r>
              <a:rPr lang="ru-RU" dirty="0"/>
              <a:t>, блок </a:t>
            </a:r>
            <a:r>
              <a:rPr lang="en-US" dirty="0"/>
              <a:t>catch </a:t>
            </a:r>
            <a:r>
              <a:rPr lang="ru-RU" dirty="0" err="1"/>
              <a:t>пропускається</a:t>
            </a:r>
            <a:r>
              <a:rPr lang="ru-RU" dirty="0"/>
              <a:t>.</a:t>
            </a:r>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Для того, щоб конструкція </a:t>
            </a:r>
            <a:r>
              <a:rPr lang="en-US" altLang="en-US" dirty="0" err="1"/>
              <a:t>try..catch</a:t>
            </a:r>
            <a:r>
              <a:rPr lang="en-US" altLang="en-US" dirty="0"/>
              <a:t> </a:t>
            </a:r>
            <a:r>
              <a:rPr lang="uk-UA" altLang="en-US" dirty="0"/>
              <a:t>могла відпрацювати  потрібно, щоб </a:t>
            </a:r>
            <a:r>
              <a:rPr lang="en-US" altLang="en-US" dirty="0"/>
              <a:t>JavaScript-</a:t>
            </a:r>
            <a:r>
              <a:rPr lang="uk-UA" altLang="en-US" dirty="0"/>
              <a:t>код був коректним</a:t>
            </a:r>
          </a:p>
          <a:p>
            <a:pPr eaLnBrk="1" hangingPunct="1">
              <a:spcBef>
                <a:spcPct val="0"/>
              </a:spcBef>
            </a:pPr>
            <a:r>
              <a:rPr lang="en-US" altLang="en-US" dirty="0" err="1"/>
              <a:t>try..catch</a:t>
            </a:r>
            <a:r>
              <a:rPr lang="en-US" altLang="en-US" dirty="0"/>
              <a:t> </a:t>
            </a:r>
            <a:r>
              <a:rPr lang="uk-UA" altLang="en-US" dirty="0"/>
              <a:t>не буде працювати, якщо в коді є синтаксичні помилки, наприклад, містить некоректну кількість фігурних дужок:</a:t>
            </a:r>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solidFill>
                <a:srgbClr val="0070C0"/>
              </a:solidFill>
              <a:latin typeface="Consolas" pitchFamily="49" charset="0"/>
              <a:cs typeface="Consolas" pitchFamily="49" charset="0"/>
            </a:endParaRPr>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altLang="en-US" dirty="0"/>
              <a:t>Метод </a:t>
            </a:r>
            <a:r>
              <a:rPr lang="ru-RU" altLang="en-US" b="1" dirty="0" err="1"/>
              <a:t>eval</a:t>
            </a:r>
            <a:r>
              <a:rPr lang="ru-RU" altLang="en-US" b="1" dirty="0"/>
              <a:t>() </a:t>
            </a:r>
            <a:r>
              <a:rPr lang="ru-RU" altLang="en-US" dirty="0" err="1"/>
              <a:t>виконує</a:t>
            </a:r>
            <a:r>
              <a:rPr lang="ru-RU" altLang="en-US" dirty="0"/>
              <a:t> </a:t>
            </a:r>
            <a:r>
              <a:rPr lang="ru-RU" altLang="en-US" dirty="0" err="1"/>
              <a:t>JavaScript</a:t>
            </a:r>
            <a:r>
              <a:rPr lang="ru-RU" altLang="en-US" dirty="0"/>
              <a:t> код, представлений</a:t>
            </a:r>
            <a:r>
              <a:rPr lang="uk-UA" altLang="en-US" baseline="0" dirty="0"/>
              <a:t> </a:t>
            </a:r>
            <a:r>
              <a:rPr lang="uk-UA" altLang="en-US" baseline="0" dirty="0" err="1"/>
              <a:t>стрінгою</a:t>
            </a:r>
            <a:r>
              <a:rPr lang="ru-RU" altLang="en-US" dirty="0"/>
              <a:t>.</a:t>
            </a:r>
          </a:p>
          <a:p>
            <a:pPr eaLnBrk="1" hangingPunct="1">
              <a:spcBef>
                <a:spcPct val="0"/>
              </a:spcBef>
            </a:pPr>
            <a:r>
              <a:rPr lang="ru-RU" altLang="en-US" b="1" dirty="0" err="1"/>
              <a:t>RangeError</a:t>
            </a:r>
            <a:r>
              <a:rPr lang="ru-RU" altLang="en-US" dirty="0"/>
              <a:t> </a:t>
            </a:r>
            <a:r>
              <a:rPr lang="ru-RU" altLang="en-US" dirty="0" err="1"/>
              <a:t>викидається</a:t>
            </a:r>
            <a:r>
              <a:rPr lang="ru-RU" altLang="en-US" dirty="0"/>
              <a:t>, </a:t>
            </a:r>
            <a:r>
              <a:rPr lang="ru-RU" altLang="en-US" dirty="0" err="1"/>
              <a:t>якщо</a:t>
            </a:r>
            <a:r>
              <a:rPr lang="ru-RU" altLang="en-US" dirty="0"/>
              <a:t> </a:t>
            </a:r>
            <a:r>
              <a:rPr lang="ru-RU" altLang="en-US" dirty="0" err="1"/>
              <a:t>ви</a:t>
            </a:r>
            <a:r>
              <a:rPr lang="ru-RU" altLang="en-US" dirty="0"/>
              <a:t> </a:t>
            </a:r>
            <a:r>
              <a:rPr lang="ru-RU" altLang="en-US" dirty="0" err="1"/>
              <a:t>використовуєте</a:t>
            </a:r>
            <a:r>
              <a:rPr lang="ru-RU" altLang="en-US" dirty="0"/>
              <a:t> число, яке </a:t>
            </a:r>
            <a:r>
              <a:rPr lang="ru-RU" altLang="en-US" dirty="0" err="1"/>
              <a:t>знаходиться</a:t>
            </a:r>
            <a:r>
              <a:rPr lang="ru-RU" altLang="en-US" dirty="0"/>
              <a:t> поза </a:t>
            </a:r>
            <a:r>
              <a:rPr lang="ru-RU" altLang="en-US" dirty="0" err="1"/>
              <a:t>діапазоном</a:t>
            </a:r>
            <a:r>
              <a:rPr lang="ru-RU" altLang="en-US" dirty="0"/>
              <a:t> </a:t>
            </a:r>
            <a:r>
              <a:rPr lang="ru-RU" altLang="en-US" dirty="0" err="1"/>
              <a:t>коректних</a:t>
            </a:r>
            <a:r>
              <a:rPr lang="ru-RU" altLang="en-US" dirty="0"/>
              <a:t> </a:t>
            </a:r>
            <a:r>
              <a:rPr lang="ru-RU" altLang="en-US" dirty="0" err="1"/>
              <a:t>значень</a:t>
            </a:r>
            <a:r>
              <a:rPr lang="ru-RU" altLang="en-US" dirty="0"/>
              <a:t>.</a:t>
            </a:r>
          </a:p>
          <a:p>
            <a:pPr eaLnBrk="1" hangingPunct="1">
              <a:spcBef>
                <a:spcPct val="0"/>
              </a:spcBef>
            </a:pPr>
            <a:r>
              <a:rPr lang="en-US" altLang="en-US" b="1" dirty="0" err="1"/>
              <a:t>ReferenceError</a:t>
            </a:r>
            <a:r>
              <a:rPr lang="en-US" altLang="en-US" dirty="0"/>
              <a:t> </a:t>
            </a:r>
            <a:r>
              <a:rPr lang="uk-UA" altLang="en-US" dirty="0"/>
              <a:t>викидається, якщо ви використовуєте (посилання) змінну, яку не було оголошено:</a:t>
            </a:r>
          </a:p>
          <a:p>
            <a:pPr eaLnBrk="1" hangingPunct="1">
              <a:spcBef>
                <a:spcPct val="0"/>
              </a:spcBef>
            </a:pPr>
            <a:r>
              <a:rPr lang="ru-RU" altLang="en-US" b="1" dirty="0" err="1"/>
              <a:t>TypeError</a:t>
            </a:r>
            <a:r>
              <a:rPr lang="ru-RU" altLang="en-US" dirty="0"/>
              <a:t> </a:t>
            </a:r>
            <a:r>
              <a:rPr lang="ru-RU" altLang="en-US" dirty="0" err="1"/>
              <a:t>викидається</a:t>
            </a:r>
            <a:r>
              <a:rPr lang="ru-RU" altLang="en-US" dirty="0"/>
              <a:t>, </a:t>
            </a:r>
            <a:r>
              <a:rPr lang="ru-RU" altLang="en-US" dirty="0" err="1"/>
              <a:t>якщо</a:t>
            </a:r>
            <a:r>
              <a:rPr lang="ru-RU" altLang="en-US" dirty="0"/>
              <a:t> </a:t>
            </a:r>
            <a:r>
              <a:rPr lang="ru-RU" altLang="en-US" dirty="0" err="1"/>
              <a:t>ви</a:t>
            </a:r>
            <a:r>
              <a:rPr lang="ru-RU" altLang="en-US" dirty="0"/>
              <a:t> </a:t>
            </a:r>
            <a:r>
              <a:rPr lang="ru-RU" altLang="en-US" dirty="0" err="1"/>
              <a:t>використовуєте</a:t>
            </a:r>
            <a:r>
              <a:rPr lang="ru-RU" altLang="en-US" dirty="0"/>
              <a:t> </a:t>
            </a:r>
            <a:r>
              <a:rPr lang="ru-RU" altLang="en-US" dirty="0" err="1"/>
              <a:t>значення</a:t>
            </a:r>
            <a:r>
              <a:rPr lang="ru-RU" altLang="en-US" dirty="0"/>
              <a:t>, яке </a:t>
            </a:r>
            <a:r>
              <a:rPr lang="ru-RU" altLang="en-US" dirty="0" err="1"/>
              <a:t>знаходиться</a:t>
            </a:r>
            <a:r>
              <a:rPr lang="ru-RU" altLang="en-US" dirty="0"/>
              <a:t> поза </a:t>
            </a:r>
            <a:r>
              <a:rPr lang="ru-RU" altLang="en-US" dirty="0" err="1"/>
              <a:t>діапазоном</a:t>
            </a:r>
            <a:r>
              <a:rPr lang="ru-RU" altLang="en-US" dirty="0"/>
              <a:t> </a:t>
            </a:r>
            <a:r>
              <a:rPr lang="ru-RU" altLang="en-US" dirty="0" err="1"/>
              <a:t>очікуваних</a:t>
            </a:r>
            <a:r>
              <a:rPr lang="ru-RU" altLang="en-US" dirty="0"/>
              <a:t> </a:t>
            </a:r>
            <a:r>
              <a:rPr lang="ru-RU" altLang="en-US" dirty="0" err="1"/>
              <a:t>типів</a:t>
            </a:r>
            <a:r>
              <a:rPr lang="ru-RU" altLang="en-US" dirty="0"/>
              <a:t>:</a:t>
            </a:r>
          </a:p>
          <a:p>
            <a:pPr marL="0" marR="0" indent="0" algn="l" defTabSz="914400" rtl="0" eaLnBrk="1" fontAlgn="auto" latinLnBrk="0" hangingPunct="1">
              <a:lnSpc>
                <a:spcPct val="100000"/>
              </a:lnSpc>
              <a:spcBef>
                <a:spcPct val="0"/>
              </a:spcBef>
              <a:spcAft>
                <a:spcPts val="0"/>
              </a:spcAft>
              <a:buClrTx/>
              <a:buSzTx/>
              <a:buFontTx/>
              <a:buNone/>
              <a:tabLst/>
              <a:defRPr/>
            </a:pPr>
            <a:r>
              <a:rPr lang="ru-RU" altLang="en-US" b="1" dirty="0" err="1"/>
              <a:t>URIError</a:t>
            </a:r>
            <a:r>
              <a:rPr lang="en-US" b="1" dirty="0"/>
              <a:t>(Uniform Resource Identifier)</a:t>
            </a:r>
            <a:r>
              <a:rPr lang="ru-RU" altLang="en-US" dirty="0"/>
              <a:t> </a:t>
            </a:r>
            <a:r>
              <a:rPr lang="ru-RU" altLang="en-US" dirty="0" err="1"/>
              <a:t>викидається</a:t>
            </a:r>
            <a:r>
              <a:rPr lang="ru-RU" altLang="en-US" dirty="0"/>
              <a:t>, </a:t>
            </a:r>
            <a:r>
              <a:rPr lang="ru-RU" altLang="en-US" dirty="0" err="1"/>
              <a:t>якщо</a:t>
            </a:r>
            <a:r>
              <a:rPr lang="ru-RU" altLang="en-US" dirty="0"/>
              <a:t> </a:t>
            </a:r>
            <a:r>
              <a:rPr lang="ru-RU" altLang="en-US" dirty="0" err="1"/>
              <a:t>ви</a:t>
            </a:r>
            <a:r>
              <a:rPr lang="ru-RU" altLang="en-US" dirty="0"/>
              <a:t> </a:t>
            </a:r>
            <a:r>
              <a:rPr lang="ru-RU" altLang="en-US" dirty="0" err="1"/>
              <a:t>використовуєте</a:t>
            </a:r>
            <a:r>
              <a:rPr lang="ru-RU" altLang="en-US" dirty="0"/>
              <a:t> </a:t>
            </a:r>
            <a:r>
              <a:rPr lang="ru-RU" altLang="en-US" dirty="0" err="1"/>
              <a:t>некоректні</a:t>
            </a:r>
            <a:r>
              <a:rPr lang="ru-RU" altLang="en-US" dirty="0"/>
              <a:t> </a:t>
            </a:r>
            <a:r>
              <a:rPr lang="ru-RU" altLang="en-US" dirty="0" err="1"/>
              <a:t>символи</a:t>
            </a:r>
            <a:r>
              <a:rPr lang="ru-RU" altLang="en-US" dirty="0"/>
              <a:t> у </a:t>
            </a:r>
            <a:r>
              <a:rPr lang="ru-RU" altLang="en-US" dirty="0" err="1"/>
              <a:t>функції</a:t>
            </a:r>
            <a:r>
              <a:rPr lang="ru-RU" altLang="en-US" dirty="0"/>
              <a:t> URI: </a:t>
            </a:r>
            <a:r>
              <a:rPr lang="en-US" altLang="en-US" dirty="0"/>
              <a:t>URL - </a:t>
            </a:r>
            <a:r>
              <a:rPr lang="ru-RU" altLang="en-US" dirty="0" err="1"/>
              <a:t>це</a:t>
            </a:r>
            <a:r>
              <a:rPr lang="ru-RU" altLang="en-US" dirty="0"/>
              <a:t> </a:t>
            </a:r>
            <a:r>
              <a:rPr lang="en-US" altLang="en-US" dirty="0"/>
              <a:t>URI, </a:t>
            </a:r>
            <a:r>
              <a:rPr lang="ru-RU" altLang="en-US" dirty="0" err="1"/>
              <a:t>який</a:t>
            </a:r>
            <a:r>
              <a:rPr lang="ru-RU" altLang="en-US" dirty="0"/>
              <a:t>, </a:t>
            </a:r>
            <a:r>
              <a:rPr lang="ru-RU" altLang="en-US" dirty="0" err="1"/>
              <a:t>мабуть</a:t>
            </a:r>
            <a:r>
              <a:rPr lang="ru-RU" altLang="en-US" dirty="0"/>
              <a:t>, точно </a:t>
            </a:r>
            <a:r>
              <a:rPr lang="ru-RU" altLang="en-US" dirty="0" err="1"/>
              <a:t>ідентифікує</a:t>
            </a:r>
            <a:r>
              <a:rPr lang="ru-RU" altLang="en-US" dirty="0"/>
              <a:t> ресурс, </a:t>
            </a:r>
            <a:r>
              <a:rPr lang="ru-RU" altLang="en-US" dirty="0" err="1"/>
              <a:t>передає</a:t>
            </a:r>
            <a:r>
              <a:rPr lang="ru-RU" altLang="en-US" dirty="0"/>
              <a:t> свою </a:t>
            </a:r>
            <a:r>
              <a:rPr lang="ru-RU" altLang="en-US" dirty="0" err="1"/>
              <a:t>інформацію</a:t>
            </a:r>
            <a:r>
              <a:rPr lang="ru-RU" altLang="en-US" dirty="0"/>
              <a:t> та </a:t>
            </a:r>
            <a:r>
              <a:rPr lang="ru-RU" altLang="en-US" dirty="0" err="1"/>
              <a:t>інформацію</a:t>
            </a:r>
            <a:r>
              <a:rPr lang="ru-RU" altLang="en-US" dirty="0"/>
              <a:t> про </a:t>
            </a:r>
            <a:r>
              <a:rPr lang="ru-RU" altLang="en-US" dirty="0" err="1"/>
              <a:t>місцеположення</a:t>
            </a:r>
            <a:r>
              <a:rPr lang="ru-RU" altLang="en-US" dirty="0"/>
              <a:t> </a:t>
            </a:r>
            <a:r>
              <a:rPr lang="ru-RU" altLang="en-US" dirty="0" err="1"/>
              <a:t>цього</a:t>
            </a:r>
            <a:r>
              <a:rPr lang="ru-RU" altLang="en-US" dirty="0"/>
              <a:t> ресурсу.</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ru-RU"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ru-RU" dirty="0"/>
              <a:t>Блок </a:t>
            </a:r>
            <a:r>
              <a:rPr lang="en-US" dirty="0"/>
              <a:t>finally </a:t>
            </a:r>
            <a:r>
              <a:rPr lang="ru-RU" dirty="0" err="1"/>
              <a:t>спрацьовує</a:t>
            </a:r>
            <a:r>
              <a:rPr lang="ru-RU" dirty="0"/>
              <a:t> при будь-</a:t>
            </a:r>
            <a:r>
              <a:rPr lang="ru-RU" dirty="0" err="1"/>
              <a:t>якому</a:t>
            </a:r>
            <a:r>
              <a:rPr lang="ru-RU" dirty="0"/>
              <a:t> </a:t>
            </a:r>
            <a:r>
              <a:rPr lang="ru-RU" dirty="0" err="1"/>
              <a:t>виході</a:t>
            </a:r>
            <a:r>
              <a:rPr lang="ru-RU" dirty="0"/>
              <a:t> з </a:t>
            </a:r>
            <a:r>
              <a:rPr lang="en-US" dirty="0"/>
              <a:t>try ... catch, </a:t>
            </a:r>
            <a:r>
              <a:rPr lang="ru-RU" dirty="0"/>
              <a:t>в тому </a:t>
            </a:r>
            <a:r>
              <a:rPr lang="ru-RU" dirty="0" err="1"/>
              <a:t>числі</a:t>
            </a:r>
            <a:r>
              <a:rPr lang="ru-RU" dirty="0"/>
              <a:t> і </a:t>
            </a:r>
            <a:r>
              <a:rPr lang="en-US" dirty="0"/>
              <a:t>return</a:t>
            </a:r>
            <a:endParaRPr lang="uk-UA" dirty="0"/>
          </a:p>
          <a:p>
            <a:r>
              <a:rPr lang="ru-RU" dirty="0" err="1"/>
              <a:t>Якщо</a:t>
            </a:r>
            <a:r>
              <a:rPr lang="ru-RU" dirty="0"/>
              <a:t> </a:t>
            </a:r>
            <a:r>
              <a:rPr lang="ru-RU" dirty="0" err="1"/>
              <a:t>всередині</a:t>
            </a:r>
            <a:r>
              <a:rPr lang="ru-RU" dirty="0"/>
              <a:t> </a:t>
            </a:r>
            <a:r>
              <a:rPr lang="en-US" dirty="0"/>
              <a:t>try </a:t>
            </a:r>
            <a:r>
              <a:rPr lang="ru-RU" dirty="0" err="1"/>
              <a:t>були</a:t>
            </a:r>
            <a:r>
              <a:rPr lang="ru-RU" dirty="0"/>
              <a:t> </a:t>
            </a:r>
            <a:r>
              <a:rPr lang="ru-RU" dirty="0" err="1"/>
              <a:t>розпочаті</a:t>
            </a:r>
            <a:r>
              <a:rPr lang="ru-RU" dirty="0"/>
              <a:t> </a:t>
            </a:r>
            <a:r>
              <a:rPr lang="ru-RU" dirty="0" err="1"/>
              <a:t>якісь</a:t>
            </a:r>
            <a:r>
              <a:rPr lang="ru-RU" dirty="0"/>
              <a:t> </a:t>
            </a:r>
            <a:r>
              <a:rPr lang="ru-RU" dirty="0" err="1"/>
              <a:t>процеси</a:t>
            </a:r>
            <a:r>
              <a:rPr lang="ru-RU" dirty="0"/>
              <a:t>, </a:t>
            </a:r>
            <a:r>
              <a:rPr lang="ru-RU" dirty="0" err="1"/>
              <a:t>які</a:t>
            </a:r>
            <a:r>
              <a:rPr lang="ru-RU" dirty="0"/>
              <a:t> </a:t>
            </a:r>
            <a:r>
              <a:rPr lang="ru-RU" dirty="0" err="1"/>
              <a:t>потрібно</a:t>
            </a:r>
            <a:r>
              <a:rPr lang="ru-RU" dirty="0"/>
              <a:t> </a:t>
            </a:r>
            <a:r>
              <a:rPr lang="ru-RU" dirty="0" err="1"/>
              <a:t>завершити</a:t>
            </a:r>
            <a:r>
              <a:rPr lang="ru-RU" dirty="0"/>
              <a:t> </a:t>
            </a:r>
            <a:r>
              <a:rPr lang="ru-RU" dirty="0" err="1"/>
              <a:t>після</a:t>
            </a:r>
            <a:r>
              <a:rPr lang="ru-RU" dirty="0"/>
              <a:t> </a:t>
            </a:r>
            <a:r>
              <a:rPr lang="ru-RU" dirty="0" err="1"/>
              <a:t>закінчення</a:t>
            </a:r>
            <a:r>
              <a:rPr lang="ru-RU" dirty="0"/>
              <a:t> </a:t>
            </a:r>
            <a:r>
              <a:rPr lang="ru-RU" dirty="0" err="1"/>
              <a:t>роботи</a:t>
            </a:r>
            <a:r>
              <a:rPr lang="ru-RU" dirty="0"/>
              <a:t>, у </a:t>
            </a:r>
            <a:r>
              <a:rPr lang="en-US" dirty="0"/>
              <a:t>finally </a:t>
            </a:r>
            <a:r>
              <a:rPr lang="ru-RU" dirty="0" err="1"/>
              <a:t>це</a:t>
            </a:r>
            <a:r>
              <a:rPr lang="ru-RU" dirty="0"/>
              <a:t> </a:t>
            </a:r>
            <a:r>
              <a:rPr lang="ru-RU" dirty="0" err="1"/>
              <a:t>обов'язково</a:t>
            </a:r>
            <a:r>
              <a:rPr lang="ru-RU" dirty="0"/>
              <a:t> буде </a:t>
            </a:r>
            <a:r>
              <a:rPr lang="ru-RU" dirty="0" err="1"/>
              <a:t>зроблено</a:t>
            </a: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3" Type="http://schemas.openxmlformats.org/officeDocument/2006/relationships/hyperlink" Target="http://learn.javascript.ru/debugging-chrome" TargetMode="External"/><Relationship Id="rId2" Type="http://schemas.openxmlformats.org/officeDocument/2006/relationships/hyperlink" Target="https://dou.ua/lenta/articles/chrome-dev-tools-guide/" TargetMode="External"/><Relationship Id="rId1" Type="http://schemas.openxmlformats.org/officeDocument/2006/relationships/slideLayout" Target="../slideLayouts/slideLayout31.xml"/><Relationship Id="rId5" Type="http://schemas.openxmlformats.org/officeDocument/2006/relationships/hyperlink" Target="http://learn.javascript.ru/try-catch" TargetMode="External"/><Relationship Id="rId4" Type="http://schemas.openxmlformats.org/officeDocument/2006/relationships/hyperlink" Target="https://www.w3schools.com/js/js_errors.asp"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hyperlink" Target="http://www.jslint.com/" TargetMode="External"/><Relationship Id="rId2" Type="http://schemas.openxmlformats.org/officeDocument/2006/relationships/notesSlide" Target="../notesSlides/notesSlide5.xml"/><Relationship Id="rId1" Type="http://schemas.openxmlformats.org/officeDocument/2006/relationships/slideLayout" Target="../slideLayouts/slideLayout3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4928"/>
            <a:ext cx="12182475" cy="6683071"/>
          </a:xfrm>
        </p:spPr>
        <p:txBody>
          <a:bodyPr/>
          <a:lstStyle/>
          <a:p>
            <a:r>
              <a:rPr lang="en-US" sz="8800" dirty="0"/>
              <a:t>Debugging. Handling exceptions</a:t>
            </a:r>
            <a:endParaRPr lang="en-US" sz="8800" dirty="0">
              <a:solidFill>
                <a:srgbClr val="FF0000"/>
              </a:solidFill>
            </a:endParaRPr>
          </a:p>
        </p:txBody>
      </p:sp>
      <p:sp>
        <p:nvSpPr>
          <p:cNvPr id="3" name="Text Placeholder 2"/>
          <p:cNvSpPr>
            <a:spLocks noGrp="1"/>
          </p:cNvSpPr>
          <p:nvPr>
            <p:ph type="body" sz="quarter" idx="10"/>
          </p:nvPr>
        </p:nvSpPr>
        <p:spPr>
          <a:xfrm>
            <a:off x="579475" y="5946923"/>
            <a:ext cx="3467100" cy="730324"/>
          </a:xfrm>
        </p:spPr>
        <p:txBody>
          <a:bodyPr/>
          <a:lstStyle/>
          <a:p>
            <a:r>
              <a:rPr lang="en-US" dirty="0" err="1"/>
              <a:t>Ivaniuk</a:t>
            </a:r>
            <a:r>
              <a:rPr lang="en-US" dirty="0"/>
              <a:t> </a:t>
            </a:r>
            <a:r>
              <a:rPr lang="en-US" dirty="0" err="1"/>
              <a:t>Oleh</a:t>
            </a:r>
            <a:endParaRPr lang="en-US" dirty="0"/>
          </a:p>
          <a:p>
            <a:r>
              <a:rPr lang="en-US" dirty="0"/>
              <a:t>11.2019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93236"/>
            <a:ext cx="11494709" cy="5635145"/>
          </a:xfrm>
        </p:spPr>
        <p:txBody>
          <a:bodyPr rtlCol="0">
            <a:noAutofit/>
          </a:bodyPr>
          <a:lstStyle/>
          <a:p>
            <a:r>
              <a:rPr lang="en-US" dirty="0"/>
              <a:t>In the debugger window, you can </a:t>
            </a:r>
            <a:r>
              <a:rPr lang="en-US" b="1" dirty="0">
                <a:solidFill>
                  <a:srgbClr val="7030A0"/>
                </a:solidFill>
              </a:rPr>
              <a:t>set breakpoints</a:t>
            </a:r>
            <a:r>
              <a:rPr lang="en-US" dirty="0"/>
              <a:t> in the JavaScript code.</a:t>
            </a:r>
          </a:p>
          <a:p>
            <a:r>
              <a:rPr lang="en-US" dirty="0"/>
              <a:t>At each breakpoint, JavaScript will stop executing, and let you examine JavaScript values.</a:t>
            </a:r>
          </a:p>
          <a:p>
            <a:r>
              <a:rPr lang="en-US" dirty="0"/>
              <a:t>After examining values, you can resume the execution of code (typically with a play button).</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dirty="0">
                <a:latin typeface="Proxima Nova Black" charset="0"/>
              </a:rPr>
              <a:t>Debugging methods. 4) </a:t>
            </a:r>
            <a:r>
              <a:rPr lang="en-US" sz="3600" b="1" dirty="0">
                <a:latin typeface="Proxima Nova Black" charset="0"/>
              </a:rPr>
              <a:t>Setting breakpoints</a:t>
            </a:r>
            <a:br>
              <a:rPr lang="en-US" sz="3600" dirty="0"/>
            </a:br>
            <a:endParaRPr lang="en-US" sz="3600" b="1" dirty="0">
              <a:latin typeface="Proxima Nova Black"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997" y="2266396"/>
            <a:ext cx="9677400" cy="368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Скругленный прямоугольник 4"/>
          <p:cNvSpPr/>
          <p:nvPr/>
        </p:nvSpPr>
        <p:spPr>
          <a:xfrm>
            <a:off x="7489188" y="4109484"/>
            <a:ext cx="3020209" cy="972880"/>
          </a:xfrm>
          <a:prstGeom prst="roundRect">
            <a:avLst/>
          </a:prstGeom>
          <a:noFill/>
          <a:ln w="19050">
            <a:solidFill>
              <a:srgbClr val="7030A0"/>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Стрелка вправо 5"/>
          <p:cNvSpPr/>
          <p:nvPr/>
        </p:nvSpPr>
        <p:spPr>
          <a:xfrm rot="13318326">
            <a:off x="10428111" y="4707733"/>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6"/>
          <p:cNvSpPr/>
          <p:nvPr/>
        </p:nvSpPr>
        <p:spPr>
          <a:xfrm>
            <a:off x="10594461" y="4983432"/>
            <a:ext cx="1322926" cy="369332"/>
          </a:xfrm>
          <a:prstGeom prst="rect">
            <a:avLst/>
          </a:prstGeom>
        </p:spPr>
        <p:txBody>
          <a:bodyPr wrap="none">
            <a:spAutoFit/>
          </a:bodyPr>
          <a:lstStyle/>
          <a:p>
            <a:r>
              <a:rPr lang="en-US" b="1" dirty="0"/>
              <a:t>Breakpoints</a:t>
            </a:r>
            <a:endParaRPr lang="ru-RU" b="1" dirty="0"/>
          </a:p>
        </p:txBody>
      </p:sp>
    </p:spTree>
    <p:extLst>
      <p:ext uri="{BB962C8B-B14F-4D97-AF65-F5344CB8AC3E}">
        <p14:creationId xmlns:p14="http://schemas.microsoft.com/office/powerpoint/2010/main" val="1606152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Errors types</a:t>
            </a:r>
            <a:endParaRPr lang="en-US" sz="2400" dirty="0">
              <a:latin typeface="Proxima Nova Black" charset="0"/>
            </a:endParaRPr>
          </a:p>
        </p:txBody>
      </p:sp>
    </p:spTree>
    <p:extLst>
      <p:ext uri="{BB962C8B-B14F-4D97-AF65-F5344CB8AC3E}">
        <p14:creationId xmlns:p14="http://schemas.microsoft.com/office/powerpoint/2010/main" val="3325161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90960"/>
            <a:ext cx="11494709" cy="5518181"/>
          </a:xfrm>
        </p:spPr>
        <p:txBody>
          <a:bodyPr rtlCol="0">
            <a:noAutofit/>
          </a:bodyPr>
          <a:lstStyle/>
          <a:p>
            <a:r>
              <a:rPr lang="en-US" sz="2400" dirty="0"/>
              <a:t>No matter how good we are at programming, sometimes our scripts contain errors. They can occur due to our misses, unexpected user input, incorrect server response, and for many other reasons.</a:t>
            </a:r>
          </a:p>
          <a:p>
            <a:endParaRPr lang="en-US" sz="2400" dirty="0"/>
          </a:p>
          <a:p>
            <a:r>
              <a:rPr lang="en-US" sz="2400" dirty="0"/>
              <a:t>There are three </a:t>
            </a:r>
            <a:r>
              <a:rPr lang="en-US" sz="2400" b="1" dirty="0">
                <a:solidFill>
                  <a:srgbClr val="7030A0"/>
                </a:solidFill>
              </a:rPr>
              <a:t>types of errors </a:t>
            </a:r>
            <a:r>
              <a:rPr lang="en-US" sz="2400" dirty="0"/>
              <a:t>in programming: </a:t>
            </a:r>
          </a:p>
          <a:p>
            <a:pPr marL="342900" indent="-342900">
              <a:buClrTx/>
              <a:buFont typeface="Arial" pitchFamily="34" charset="0"/>
              <a:buChar char="•"/>
            </a:pPr>
            <a:r>
              <a:rPr lang="en-US" sz="2400" b="1" dirty="0">
                <a:solidFill>
                  <a:srgbClr val="7030A0"/>
                </a:solidFill>
              </a:rPr>
              <a:t>Syntax Errors</a:t>
            </a:r>
          </a:p>
          <a:p>
            <a:pPr marL="342900" indent="-342900">
              <a:buClrTx/>
              <a:buFont typeface="Arial" pitchFamily="34" charset="0"/>
              <a:buChar char="•"/>
            </a:pPr>
            <a:r>
              <a:rPr lang="en-US" sz="2400" b="1" dirty="0">
                <a:solidFill>
                  <a:srgbClr val="7030A0"/>
                </a:solidFill>
              </a:rPr>
              <a:t>Runtime Errors</a:t>
            </a:r>
          </a:p>
          <a:p>
            <a:pPr marL="342900" indent="-342900">
              <a:buClrTx/>
              <a:buFont typeface="Arial" pitchFamily="34" charset="0"/>
              <a:buChar char="•"/>
            </a:pPr>
            <a:r>
              <a:rPr lang="en-US" sz="2400" b="1" dirty="0">
                <a:solidFill>
                  <a:srgbClr val="7030A0"/>
                </a:solidFill>
              </a:rPr>
              <a:t>Logical Errors</a:t>
            </a:r>
          </a:p>
          <a:p>
            <a:endParaRPr lang="en-US" sz="2400" dirty="0"/>
          </a:p>
          <a:p>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Types of errors</a:t>
            </a:r>
            <a:endParaRPr lang="en-US" b="1" dirty="0">
              <a:latin typeface="Proxima Nova Black" charset="0"/>
            </a:endParaRPr>
          </a:p>
        </p:txBody>
      </p:sp>
    </p:spTree>
    <p:extLst>
      <p:ext uri="{BB962C8B-B14F-4D97-AF65-F5344CB8AC3E}">
        <p14:creationId xmlns:p14="http://schemas.microsoft.com/office/powerpoint/2010/main" val="3372716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r>
              <a:rPr lang="en-US" sz="2400" dirty="0"/>
              <a:t>Syntax errors, also called </a:t>
            </a:r>
            <a:r>
              <a:rPr lang="en-US" sz="2400" b="1" dirty="0">
                <a:solidFill>
                  <a:srgbClr val="7030A0"/>
                </a:solidFill>
              </a:rPr>
              <a:t>parsing errors</a:t>
            </a:r>
            <a:r>
              <a:rPr lang="en-US" sz="2400" b="1" dirty="0"/>
              <a:t>,</a:t>
            </a:r>
            <a:r>
              <a:rPr lang="en-US" sz="2400" dirty="0"/>
              <a:t> occur at compile time in traditional programming languages and at interpret time in JavaScript.</a:t>
            </a:r>
          </a:p>
          <a:p>
            <a:r>
              <a:rPr lang="en-US" sz="2400" dirty="0"/>
              <a:t>For example, the following line causes a syntax error because it is missing a closing parenthesis.</a:t>
            </a:r>
          </a:p>
          <a:p>
            <a:endParaRPr lang="uk-UA" sz="2400" dirty="0"/>
          </a:p>
          <a:p>
            <a:pPr>
              <a:spcBef>
                <a:spcPts val="0"/>
              </a:spcBef>
            </a:pPr>
            <a:r>
              <a:rPr lang="uk-UA" sz="2400" dirty="0"/>
              <a:t>	         </a:t>
            </a:r>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type</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text/</a:t>
            </a:r>
            <a:r>
              <a:rPr lang="en-US" dirty="0" err="1">
                <a:solidFill>
                  <a:schemeClr val="accent4">
                    <a:lumMod val="50000"/>
                  </a:schemeClr>
                </a:solidFill>
                <a:latin typeface="Consolas" pitchFamily="49" charset="0"/>
                <a:cs typeface="Consolas" pitchFamily="49" charset="0"/>
              </a:rPr>
              <a:t>javascript</a:t>
            </a:r>
            <a:r>
              <a:rPr lang="en-US" dirty="0">
                <a:latin typeface="Consolas" pitchFamily="49" charset="0"/>
                <a:cs typeface="Consolas" pitchFamily="49" charset="0"/>
              </a:rPr>
              <a:t>"&gt;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  &lt;!--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err="1">
                <a:solidFill>
                  <a:srgbClr val="0070C0"/>
                </a:solidFill>
                <a:latin typeface="Consolas" pitchFamily="49" charset="0"/>
                <a:cs typeface="Consolas" pitchFamily="49" charset="0"/>
              </a:rPr>
              <a:t>window</a:t>
            </a:r>
            <a:r>
              <a:rPr lang="en-US" dirty="0" err="1">
                <a:latin typeface="Consolas" pitchFamily="49" charset="0"/>
                <a:cs typeface="Consolas" pitchFamily="49" charset="0"/>
              </a:rPr>
              <a:t>.</a:t>
            </a:r>
            <a:r>
              <a:rPr lang="en-US" dirty="0" err="1">
                <a:solidFill>
                  <a:srgbClr val="7030A0"/>
                </a:solidFill>
                <a:latin typeface="Consolas" pitchFamily="49" charset="0"/>
                <a:cs typeface="Consolas" pitchFamily="49" charset="0"/>
              </a:rPr>
              <a:t>print</a:t>
            </a:r>
            <a:r>
              <a:rPr lang="en-US" dirty="0">
                <a:latin typeface="Consolas" pitchFamily="49" charset="0"/>
                <a:cs typeface="Consolas" pitchFamily="49" charset="0"/>
              </a:rPr>
              <a: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//--&gt;</a:t>
            </a:r>
          </a:p>
          <a:p>
            <a:pPr lvl="3"/>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endParaRPr lang="uk-UA" dirty="0">
              <a:latin typeface="Consolas" pitchFamily="49" charset="0"/>
              <a:cs typeface="Consolas" pitchFamily="49" charset="0"/>
            </a:endParaRPr>
          </a:p>
          <a:p>
            <a:pPr marL="1371462" lvl="3" indent="0">
              <a:buNone/>
            </a:pP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b="1" dirty="0">
                <a:latin typeface="Proxima Nova Black" charset="0"/>
              </a:rPr>
              <a:t>Syntax errors</a:t>
            </a:r>
          </a:p>
        </p:txBody>
      </p:sp>
      <p:sp>
        <p:nvSpPr>
          <p:cNvPr id="2" name="Прямоугольник 1"/>
          <p:cNvSpPr/>
          <p:nvPr/>
        </p:nvSpPr>
        <p:spPr>
          <a:xfrm>
            <a:off x="379227" y="5157106"/>
            <a:ext cx="11412280" cy="1200329"/>
          </a:xfrm>
          <a:prstGeom prst="rect">
            <a:avLst/>
          </a:prstGeom>
        </p:spPr>
        <p:txBody>
          <a:bodyPr wrap="square">
            <a:spAutoFit/>
          </a:bodyPr>
          <a:lstStyle/>
          <a:p>
            <a:r>
              <a:rPr lang="en-US" sz="2400" dirty="0"/>
              <a:t>When a syntax error occurs in JavaScript, only the code contained within the same thread as the syntax error is affected and the rest of the code in other threads gets executed assuming nothing in them depends on the code containing the error.</a:t>
            </a:r>
          </a:p>
        </p:txBody>
      </p:sp>
    </p:spTree>
    <p:extLst>
      <p:ext uri="{BB962C8B-B14F-4D97-AF65-F5344CB8AC3E}">
        <p14:creationId xmlns:p14="http://schemas.microsoft.com/office/powerpoint/2010/main" val="1802651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6347541"/>
          </a:xfrm>
        </p:spPr>
        <p:txBody>
          <a:bodyPr rtlCol="0">
            <a:noAutofit/>
          </a:bodyPr>
          <a:lstStyle/>
          <a:p>
            <a:r>
              <a:rPr lang="en-US" sz="2400" dirty="0"/>
              <a:t>Runtime errors, also called </a:t>
            </a:r>
            <a:r>
              <a:rPr lang="en-US" sz="2400" b="1" dirty="0">
                <a:solidFill>
                  <a:srgbClr val="7030A0"/>
                </a:solidFill>
              </a:rPr>
              <a:t>exceptions</a:t>
            </a:r>
            <a:r>
              <a:rPr lang="en-US" sz="2400" b="1" dirty="0"/>
              <a:t>,</a:t>
            </a:r>
            <a:r>
              <a:rPr lang="en-US" sz="2400" dirty="0"/>
              <a:t> occur during execution (</a:t>
            </a:r>
            <a:r>
              <a:rPr lang="en-US" sz="2400" b="1" dirty="0">
                <a:solidFill>
                  <a:srgbClr val="7030A0"/>
                </a:solidFill>
              </a:rPr>
              <a:t>after compilation/interpretation</a:t>
            </a:r>
            <a:r>
              <a:rPr lang="en-US" sz="2400" dirty="0"/>
              <a:t>).</a:t>
            </a:r>
          </a:p>
          <a:p>
            <a:r>
              <a:rPr lang="en-US" sz="2400" dirty="0"/>
              <a:t>For example, the following line causes a runtime error because here the syntax is correct, but at runtime, it is trying to call a method that does not exist.</a:t>
            </a:r>
          </a:p>
          <a:p>
            <a:endParaRPr lang="uk-UA" sz="2400" dirty="0"/>
          </a:p>
          <a:p>
            <a:r>
              <a:rPr lang="uk-UA" dirty="0"/>
              <a:t>		</a:t>
            </a:r>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type</a:t>
            </a:r>
            <a:r>
              <a:rPr lang="en-US" dirty="0">
                <a:latin typeface="Consolas" pitchFamily="49" charset="0"/>
                <a:cs typeface="Consolas" pitchFamily="49" charset="0"/>
              </a:rPr>
              <a:t> = "</a:t>
            </a:r>
            <a:r>
              <a:rPr lang="en-US" dirty="0">
                <a:solidFill>
                  <a:schemeClr val="accent4">
                    <a:lumMod val="50000"/>
                  </a:schemeClr>
                </a:solidFill>
                <a:latin typeface="Consolas" pitchFamily="49" charset="0"/>
                <a:cs typeface="Consolas" pitchFamily="49" charset="0"/>
              </a:rPr>
              <a:t>text/</a:t>
            </a:r>
            <a:r>
              <a:rPr lang="en-US" dirty="0" err="1">
                <a:solidFill>
                  <a:schemeClr val="accent4">
                    <a:lumMod val="50000"/>
                  </a:schemeClr>
                </a:solidFill>
                <a:latin typeface="Consolas" pitchFamily="49" charset="0"/>
                <a:cs typeface="Consolas" pitchFamily="49" charset="0"/>
              </a:rPr>
              <a:t>javascript</a:t>
            </a:r>
            <a:r>
              <a:rPr lang="en-US" dirty="0">
                <a:latin typeface="Consolas" pitchFamily="49" charset="0"/>
                <a:cs typeface="Consolas" pitchFamily="49" charset="0"/>
              </a:rPr>
              <a:t>"&gt;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  &lt;!--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err="1">
                <a:solidFill>
                  <a:srgbClr val="7030A0"/>
                </a:solidFill>
                <a:latin typeface="Consolas" pitchFamily="49" charset="0"/>
                <a:cs typeface="Consolas" pitchFamily="49" charset="0"/>
              </a:rPr>
              <a:t>printMe</a:t>
            </a:r>
            <a:r>
              <a:rPr lang="en-US" dirty="0">
                <a:latin typeface="Consolas" pitchFamily="49" charset="0"/>
                <a:cs typeface="Consolas" pitchFamily="49" charset="0"/>
              </a:rPr>
              <a:t>();</a:t>
            </a:r>
          </a:p>
          <a:p>
            <a:pPr lvl="3"/>
            <a:r>
              <a:rPr lang="en-US" dirty="0">
                <a:latin typeface="Consolas" pitchFamily="49" charset="0"/>
                <a:cs typeface="Consolas" pitchFamily="49" charset="0"/>
              </a:rPr>
              <a:t>   </a:t>
            </a:r>
            <a:r>
              <a:rPr lang="uk-UA" dirty="0">
                <a:latin typeface="Consolas" pitchFamily="49" charset="0"/>
                <a:cs typeface="Consolas" pitchFamily="49" charset="0"/>
              </a:rPr>
              <a:t> </a:t>
            </a:r>
            <a:r>
              <a:rPr lang="en-US" dirty="0">
                <a:latin typeface="Consolas" pitchFamily="49" charset="0"/>
                <a:cs typeface="Consolas" pitchFamily="49" charset="0"/>
              </a:rPr>
              <a:t>//--&gt;</a:t>
            </a:r>
          </a:p>
          <a:p>
            <a:pPr lvl="3"/>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endParaRPr lang="uk-UA" dirty="0">
              <a:latin typeface="Consolas" pitchFamily="49" charset="0"/>
              <a:cs typeface="Consolas" pitchFamily="49" charset="0"/>
            </a:endParaRPr>
          </a:p>
          <a:p>
            <a:endParaRPr lang="en-US" sz="2400" dirty="0"/>
          </a:p>
          <a:p>
            <a:r>
              <a:rPr lang="en-US" sz="2400" dirty="0"/>
              <a:t>Exceptions also affect the thread in which they occur, allowing other JavaScript threads to continue normal execution.</a:t>
            </a:r>
          </a:p>
          <a:p>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Runtime errors</a:t>
            </a:r>
          </a:p>
        </p:txBody>
      </p:sp>
    </p:spTree>
    <p:extLst>
      <p:ext uri="{BB962C8B-B14F-4D97-AF65-F5344CB8AC3E}">
        <p14:creationId xmlns:p14="http://schemas.microsoft.com/office/powerpoint/2010/main" val="534118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sz="2400" dirty="0"/>
              <a:t>Logic errors can be the most difficult type of errors to track down. These errors are not the result of a syntax or runtime error. Instead, they occur when you make a mistake in the logic that drives your script and you do not get the result you expected.</a:t>
            </a:r>
          </a:p>
          <a:p>
            <a:r>
              <a:rPr lang="en-US" sz="2400" dirty="0"/>
              <a:t>You cannot catch those errors, because it depends on your business requirement what type of logic you want to put in your program.</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Logical errors</a:t>
            </a:r>
          </a:p>
        </p:txBody>
      </p:sp>
    </p:spTree>
    <p:extLst>
      <p:ext uri="{BB962C8B-B14F-4D97-AF65-F5344CB8AC3E}">
        <p14:creationId xmlns:p14="http://schemas.microsoft.com/office/powerpoint/2010/main" val="2715907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659340"/>
            <a:ext cx="11494709" cy="5518181"/>
          </a:xfrm>
        </p:spPr>
        <p:txBody>
          <a:bodyPr rtlCol="0">
            <a:normAutofit/>
          </a:bodyPr>
          <a:lstStyle/>
          <a:p>
            <a:endParaRPr lang="en-US" sz="9600" dirty="0"/>
          </a:p>
          <a:p>
            <a:pPr algn="ctr"/>
            <a:r>
              <a:rPr lang="en-US" sz="9600" b="1" dirty="0">
                <a:latin typeface="Proxima Nova Black" charset="0"/>
              </a:rPr>
              <a:t>Errors &amp; Exceptions Handling</a:t>
            </a:r>
          </a:p>
        </p:txBody>
      </p:sp>
    </p:spTree>
    <p:extLst>
      <p:ext uri="{BB962C8B-B14F-4D97-AF65-F5344CB8AC3E}">
        <p14:creationId xmlns:p14="http://schemas.microsoft.com/office/powerpoint/2010/main" val="910951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en-US" sz="2400" dirty="0"/>
              <a:t>Usually, a script “dies” (immediately stops) in case of an error, printing it to console.</a:t>
            </a:r>
          </a:p>
          <a:p>
            <a:pPr algn="just"/>
            <a:r>
              <a:rPr lang="en-US" sz="2400" dirty="0">
                <a:cs typeface="Arial" panose="020B0604020202020204" pitchFamily="34" charset="0"/>
              </a:rPr>
              <a:t>Sometimes during program execution errors occur that are difficult to foresee or anticipate, and sometimes not at all possible, such situations are called </a:t>
            </a:r>
            <a:r>
              <a:rPr lang="en-US" sz="2400" b="1" dirty="0">
                <a:solidFill>
                  <a:srgbClr val="7030A0"/>
                </a:solidFill>
                <a:cs typeface="Arial" panose="020B0604020202020204" pitchFamily="34" charset="0"/>
              </a:rPr>
              <a:t>exceptions</a:t>
            </a:r>
            <a:r>
              <a:rPr lang="en-US" sz="2400" dirty="0">
                <a:cs typeface="Arial" panose="020B0604020202020204" pitchFamily="34" charset="0"/>
              </a:rPr>
              <a:t>.</a:t>
            </a:r>
            <a:endParaRPr lang="ru-RU" sz="2400" dirty="0">
              <a:cs typeface="Arial" panose="020B0604020202020204" pitchFamily="34" charset="0"/>
            </a:endParaRPr>
          </a:p>
          <a:p>
            <a:pPr algn="just"/>
            <a:endParaRPr lang="ru-RU" sz="2400" dirty="0">
              <a:cs typeface="Arial" panose="020B0604020202020204" pitchFamily="34" charset="0"/>
            </a:endParaRPr>
          </a:p>
          <a:p>
            <a:pPr algn="just"/>
            <a:r>
              <a:rPr lang="en-US" sz="2400" dirty="0">
                <a:cs typeface="Arial" panose="020B0604020202020204" pitchFamily="34" charset="0"/>
              </a:rPr>
              <a:t>In </a:t>
            </a:r>
            <a:r>
              <a:rPr lang="en-US" sz="2400" b="1" dirty="0">
                <a:solidFill>
                  <a:srgbClr val="7030A0"/>
                </a:solidFill>
                <a:cs typeface="Arial" panose="020B0604020202020204" pitchFamily="34" charset="0"/>
              </a:rPr>
              <a:t>case of an exception</a:t>
            </a:r>
            <a:r>
              <a:rPr lang="en-US" sz="2400" dirty="0">
                <a:cs typeface="Arial" panose="020B0604020202020204" pitchFamily="34" charset="0"/>
              </a:rPr>
              <a:t>, the </a:t>
            </a:r>
            <a:r>
              <a:rPr lang="en-US" sz="2400" b="1" dirty="0">
                <a:solidFill>
                  <a:srgbClr val="7030A0"/>
                </a:solidFill>
                <a:cs typeface="Arial" panose="020B0604020202020204" pitchFamily="34" charset="0"/>
              </a:rPr>
              <a:t>script execution stops </a:t>
            </a:r>
            <a:r>
              <a:rPr lang="en-US" sz="2400" dirty="0">
                <a:cs typeface="Arial" panose="020B0604020202020204" pitchFamily="34" charset="0"/>
              </a:rPr>
              <a:t>and information about the exception is displayed in the console</a:t>
            </a:r>
            <a:endParaRPr lang="ru-RU" sz="2400" dirty="0">
              <a:cs typeface="Arial" panose="020B0604020202020204" pitchFamily="34" charset="0"/>
            </a:endParaRPr>
          </a:p>
          <a:p>
            <a:endParaRPr lang="ru-RU" sz="2400" dirty="0"/>
          </a:p>
          <a:p>
            <a:r>
              <a:rPr lang="en-US" sz="2400" dirty="0"/>
              <a:t>But JavaScript has a </a:t>
            </a:r>
            <a:r>
              <a:rPr lang="en-US" sz="2400" b="1" dirty="0" err="1">
                <a:solidFill>
                  <a:srgbClr val="7030A0"/>
                </a:solidFill>
              </a:rPr>
              <a:t>try..catch</a:t>
            </a:r>
            <a:r>
              <a:rPr lang="en-US" sz="2400" b="1" dirty="0">
                <a:solidFill>
                  <a:srgbClr val="7030A0"/>
                </a:solidFill>
              </a:rPr>
              <a:t> </a:t>
            </a:r>
            <a:r>
              <a:rPr lang="en-US" sz="2400" dirty="0"/>
              <a:t>syntax that allows you to </a:t>
            </a:r>
            <a:r>
              <a:rPr lang="en-US" sz="2400" b="1" dirty="0">
                <a:solidFill>
                  <a:srgbClr val="7030A0"/>
                </a:solidFill>
              </a:rPr>
              <a:t>"catch" exceptions </a:t>
            </a:r>
            <a:r>
              <a:rPr lang="en-US" sz="2400" dirty="0"/>
              <a:t>and do something </a:t>
            </a:r>
            <a:r>
              <a:rPr lang="en-US" sz="2400" b="1" dirty="0">
                <a:solidFill>
                  <a:srgbClr val="7030A0"/>
                </a:solidFill>
              </a:rPr>
              <a:t>more meaningful instead of crashing</a:t>
            </a:r>
            <a:r>
              <a:rPr lang="en-US" sz="2400" dirty="0"/>
              <a:t>.</a:t>
            </a:r>
          </a:p>
          <a:p>
            <a:endParaRPr lang="ru-RU"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exceptions</a:t>
            </a:r>
            <a:r>
              <a:rPr lang="en-US" sz="3600" dirty="0"/>
              <a:t> </a:t>
            </a:r>
            <a:br>
              <a:rPr lang="en-US" sz="3600" b="1" dirty="0"/>
            </a:br>
            <a:r>
              <a:rPr lang="en-US" sz="3600" b="1" dirty="0">
                <a:latin typeface="Proxima Nova Black" charset="0"/>
              </a:rPr>
              <a:t> </a:t>
            </a:r>
            <a:endParaRPr lang="en-US" sz="3600" dirty="0">
              <a:latin typeface="Proxima Nova Black" charset="0"/>
            </a:endParaRPr>
          </a:p>
        </p:txBody>
      </p:sp>
    </p:spTree>
    <p:extLst>
      <p:ext uri="{BB962C8B-B14F-4D97-AF65-F5344CB8AC3E}">
        <p14:creationId xmlns:p14="http://schemas.microsoft.com/office/powerpoint/2010/main" val="980118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882597"/>
            <a:ext cx="11494709" cy="5954137"/>
          </a:xfrm>
        </p:spPr>
        <p:txBody>
          <a:bodyPr rtlCol="0">
            <a:noAutofit/>
          </a:bodyPr>
          <a:lstStyle/>
          <a:p>
            <a:pPr>
              <a:spcAft>
                <a:spcPts val="1200"/>
              </a:spcAft>
            </a:pPr>
            <a:r>
              <a:rPr lang="en-US" sz="2400" dirty="0"/>
              <a:t>Syntax of using the </a:t>
            </a:r>
            <a:r>
              <a:rPr lang="en-US" sz="2400" dirty="0" err="1"/>
              <a:t>try..catch</a:t>
            </a:r>
            <a:r>
              <a:rPr lang="en-US" sz="2400" dirty="0"/>
              <a:t> construct:</a:t>
            </a:r>
            <a:endParaRPr lang="ru-RU" sz="2400" dirty="0"/>
          </a:p>
          <a:p>
            <a:r>
              <a:rPr lang="uk-UA" dirty="0"/>
              <a:t>	</a:t>
            </a:r>
            <a:r>
              <a:rPr lang="en-US" b="1" dirty="0">
                <a:solidFill>
                  <a:srgbClr val="7030A0"/>
                </a:solidFill>
                <a:latin typeface="Consolas" pitchFamily="49" charset="0"/>
                <a:cs typeface="Consolas" pitchFamily="49" charset="0"/>
              </a:rPr>
              <a:t>try</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a:t>
            </a:r>
          </a:p>
          <a:p>
            <a:pPr lvl="1"/>
            <a:r>
              <a:rPr lang="ru-RU" dirty="0">
                <a:latin typeface="Consolas" pitchFamily="49" charset="0"/>
                <a:cs typeface="Consolas" pitchFamily="49" charset="0"/>
              </a:rPr>
              <a:t>   </a:t>
            </a:r>
            <a:r>
              <a:rPr lang="en-US" dirty="0">
                <a:latin typeface="Consolas" pitchFamily="49" charset="0"/>
                <a:cs typeface="Consolas" pitchFamily="49" charset="0"/>
              </a:rPr>
              <a:t>// Code to run</a:t>
            </a:r>
            <a:endParaRPr lang="en-US" dirty="0">
              <a:solidFill>
                <a:srgbClr val="00B050"/>
              </a:solidFill>
              <a:latin typeface="Consolas" pitchFamily="49" charset="0"/>
              <a:cs typeface="Consolas" pitchFamily="49" charset="0"/>
            </a:endParaRPr>
          </a:p>
          <a:p>
            <a:pPr marL="914308" lvl="2" indent="0">
              <a:buNone/>
            </a:pPr>
            <a:r>
              <a:rPr lang="en-US" dirty="0">
                <a:latin typeface="Consolas" pitchFamily="49" charset="0"/>
                <a:cs typeface="Consolas" pitchFamily="49" charset="0"/>
              </a:rPr>
              <a:t>} </a:t>
            </a:r>
            <a:r>
              <a:rPr lang="en-US" b="1" dirty="0">
                <a:solidFill>
                  <a:srgbClr val="7030A0"/>
                </a:solidFill>
                <a:latin typeface="Consolas" pitchFamily="49" charset="0"/>
                <a:cs typeface="Consolas" pitchFamily="49" charset="0"/>
              </a:rPr>
              <a:t>catch</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exception</a:t>
            </a:r>
            <a:r>
              <a:rPr lang="en-US" dirty="0">
                <a:latin typeface="Consolas" pitchFamily="49" charset="0"/>
                <a:cs typeface="Consolas" pitchFamily="49" charset="0"/>
              </a:rPr>
              <a:t>) {</a:t>
            </a:r>
          </a:p>
          <a:p>
            <a:pPr lvl="1"/>
            <a:r>
              <a:rPr lang="ru-RU" dirty="0">
                <a:latin typeface="Consolas" pitchFamily="49" charset="0"/>
                <a:cs typeface="Consolas" pitchFamily="49" charset="0"/>
              </a:rPr>
              <a:t>   </a:t>
            </a:r>
            <a:r>
              <a:rPr lang="en-US" dirty="0">
                <a:latin typeface="Consolas" pitchFamily="49" charset="0"/>
                <a:cs typeface="Consolas" pitchFamily="49" charset="0"/>
              </a:rPr>
              <a:t>// Code to run if an exception occurs</a:t>
            </a:r>
            <a:endParaRPr lang="en-US" dirty="0">
              <a:solidFill>
                <a:srgbClr val="00B050"/>
              </a:solidFill>
              <a:latin typeface="Consolas" pitchFamily="49" charset="0"/>
              <a:cs typeface="Consolas" pitchFamily="49" charset="0"/>
            </a:endParaRPr>
          </a:p>
          <a:p>
            <a:pPr marL="914308" lvl="2" indent="0">
              <a:spcAft>
                <a:spcPts val="600"/>
              </a:spcAft>
              <a:buNone/>
            </a:pPr>
            <a:r>
              <a:rPr lang="en-US" dirty="0">
                <a:latin typeface="Consolas" pitchFamily="49" charset="0"/>
                <a:cs typeface="Consolas" pitchFamily="49" charset="0"/>
              </a:rPr>
              <a:t>}</a:t>
            </a:r>
          </a:p>
          <a:p>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52616"/>
          </a:xfrm>
        </p:spPr>
        <p:txBody>
          <a:bodyPr/>
          <a:lstStyle/>
          <a:p>
            <a:r>
              <a:rPr lang="en-US" sz="3600" b="1" dirty="0">
                <a:latin typeface="Proxima Nova Black" charset="0"/>
              </a:rPr>
              <a:t>Construction </a:t>
            </a:r>
            <a:r>
              <a:rPr lang="ru-RU" sz="3600" b="1" dirty="0" err="1">
                <a:latin typeface="Proxima Nova Black" charset="0"/>
              </a:rPr>
              <a:t>try</a:t>
            </a:r>
            <a:r>
              <a:rPr lang="ru-RU" sz="3600" b="1" dirty="0">
                <a:latin typeface="Proxima Nova Black" charset="0"/>
              </a:rPr>
              <a:t>..</a:t>
            </a:r>
            <a:r>
              <a:rPr lang="ru-RU" sz="3600" b="1" dirty="0" err="1">
                <a:latin typeface="Proxima Nova Black" charset="0"/>
              </a:rPr>
              <a:t>catch</a:t>
            </a:r>
            <a:endParaRPr lang="en-US" b="1" dirty="0">
              <a:latin typeface="Proxima Nova Black" charset="0"/>
            </a:endParaRPr>
          </a:p>
        </p:txBody>
      </p:sp>
      <p:sp>
        <p:nvSpPr>
          <p:cNvPr id="2" name="Rectangle 1"/>
          <p:cNvSpPr>
            <a:spLocks noChangeArrowheads="1"/>
          </p:cNvSpPr>
          <p:nvPr/>
        </p:nvSpPr>
        <p:spPr bwMode="auto">
          <a:xfrm>
            <a:off x="435934" y="3475177"/>
            <a:ext cx="11472531" cy="26468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First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code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in</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try</a:t>
            </a:r>
            <a:r>
              <a:rPr kumimoji="0" lang="ru-RU" sz="2400" b="1" i="0" u="none" strike="noStrike" cap="none" normalizeH="0" baseline="0" dirty="0">
                <a:ln>
                  <a:noFill/>
                </a:ln>
                <a:solidFill>
                  <a:srgbClr val="7030A0"/>
                </a:solidFill>
                <a:effectLst/>
                <a:cs typeface="Arial" pitchFamily="34" charset="0"/>
              </a:rPr>
              <a:t> {...} </a:t>
            </a:r>
            <a:r>
              <a:rPr kumimoji="0" lang="ru-RU" sz="2400" b="0" i="0" u="none" strike="noStrike" cap="none" normalizeH="0" baseline="0" dirty="0" err="1">
                <a:ln>
                  <a:noFill/>
                </a:ln>
                <a:solidFill>
                  <a:schemeClr val="tx1"/>
                </a:solidFill>
                <a:effectLst/>
                <a:cs typeface="Arial" pitchFamily="34" charset="0"/>
              </a:rPr>
              <a:t>is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executed</a:t>
            </a:r>
            <a:r>
              <a:rPr kumimoji="0" lang="ru-RU" sz="2400" b="0" i="0" u="none" strike="noStrike" cap="none" normalizeH="0" baseline="0" dirty="0">
                <a:ln>
                  <a:noFill/>
                </a:ln>
                <a:solidFill>
                  <a:schemeClr val="tx1"/>
                </a:solidFill>
                <a:effectLst/>
                <a:cs typeface="Arial" pitchFamily="34" charset="0"/>
              </a:rPr>
              <a:t>. </a:t>
            </a:r>
          </a:p>
          <a:p>
            <a:pPr lvl="0" eaLnBrk="0" fontAlgn="base" hangingPunct="0">
              <a:spcBef>
                <a:spcPct val="0"/>
              </a:spcBef>
              <a:spcAft>
                <a:spcPct val="0"/>
              </a:spcAft>
              <a:buFontTx/>
              <a:buAutoNum type="arabicPeriod" startAt="2"/>
            </a:pP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If</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there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were</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no</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errors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then</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catch</a:t>
            </a:r>
            <a:r>
              <a:rPr kumimoji="0" lang="ru-RU" sz="2400" b="1" i="0" u="none" strike="noStrike" cap="none" normalizeH="0" baseline="0" dirty="0">
                <a:ln>
                  <a:noFill/>
                </a:ln>
                <a:solidFill>
                  <a:srgbClr val="7030A0"/>
                </a:solidFill>
                <a:effectLst/>
                <a:cs typeface="Arial" pitchFamily="34" charset="0"/>
              </a:rPr>
              <a:t>(</a:t>
            </a:r>
            <a:r>
              <a:rPr lang="en-US" sz="2400" b="1" dirty="0">
                <a:solidFill>
                  <a:srgbClr val="7030A0"/>
                </a:solidFill>
                <a:cs typeface="Consolas" pitchFamily="49" charset="0"/>
              </a:rPr>
              <a:t>exception</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is</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ignored</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execution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reaches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end</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of</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try</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and</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goes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on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skipping</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catch</a:t>
            </a:r>
            <a:r>
              <a:rPr kumimoji="0" lang="ru-RU" sz="2400" b="0" i="0" u="none" strike="noStrike" cap="none" normalizeH="0" baseline="0" dirty="0">
                <a:ln>
                  <a:noFill/>
                </a:ln>
                <a:solidFill>
                  <a:schemeClr val="tx1"/>
                </a:solidFill>
                <a:effectLst/>
                <a:cs typeface="Arial" pitchFamily="34" charset="0"/>
              </a:rPr>
              <a:t>. </a:t>
            </a:r>
          </a:p>
          <a:p>
            <a:pPr lvl="0" eaLnBrk="0" fontAlgn="base" hangingPunct="0">
              <a:spcBef>
                <a:spcPct val="0"/>
              </a:spcBef>
              <a:spcAft>
                <a:spcPct val="0"/>
              </a:spcAft>
              <a:buFontTx/>
              <a:buAutoNum type="arabicPeriod" startAt="3"/>
            </a:pP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If</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an</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error</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occurs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then</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try</a:t>
            </a:r>
            <a:r>
              <a:rPr kumimoji="0" lang="ru-RU" sz="2400" b="0" i="0" u="none" strike="noStrike" cap="none" normalizeH="0" baseline="0" dirty="0">
                <a:ln>
                  <a:noFill/>
                </a:ln>
                <a:solidFill>
                  <a:schemeClr val="tx1"/>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execution</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is</a:t>
            </a:r>
            <a:r>
              <a:rPr kumimoji="0" lang="ru-RU" sz="2400" b="1" i="0" u="none" strike="noStrike" cap="none" normalizeH="0" baseline="0" dirty="0">
                <a:ln>
                  <a:noFill/>
                </a:ln>
                <a:solidFill>
                  <a:srgbClr val="7030A0"/>
                </a:solidFill>
                <a:effectLst/>
                <a:cs typeface="Arial" pitchFamily="34" charset="0"/>
              </a:rPr>
              <a:t> </a:t>
            </a:r>
            <a:r>
              <a:rPr kumimoji="0" lang="ru-RU" sz="2400" b="1" i="0" u="none" strike="noStrike" cap="none" normalizeH="0" baseline="0" dirty="0" err="1">
                <a:ln>
                  <a:noFill/>
                </a:ln>
                <a:solidFill>
                  <a:srgbClr val="7030A0"/>
                </a:solidFill>
                <a:effectLst/>
                <a:cs typeface="Arial" pitchFamily="34" charset="0"/>
              </a:rPr>
              <a:t>stopped</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and</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control</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flows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to</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beginning</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of</a:t>
            </a:r>
            <a:r>
              <a:rPr kumimoji="0" lang="ru-RU" sz="2400" b="0" i="0" u="none" strike="noStrike" cap="none" normalizeH="0" baseline="0" dirty="0">
                <a:ln>
                  <a:noFill/>
                </a:ln>
                <a:solidFill>
                  <a:schemeClr val="tx1"/>
                </a:solidFill>
                <a:effectLst/>
                <a:cs typeface="Arial" pitchFamily="34" charset="0"/>
              </a:rPr>
              <a:t> </a:t>
            </a:r>
            <a:r>
              <a:rPr lang="ru-RU" sz="2400" b="1" dirty="0" err="1">
                <a:solidFill>
                  <a:srgbClr val="7030A0"/>
                </a:solidFill>
                <a:cs typeface="Arial" pitchFamily="34" charset="0"/>
              </a:rPr>
              <a:t>catch</a:t>
            </a:r>
            <a:r>
              <a:rPr lang="ru-RU" sz="2400" b="1" dirty="0">
                <a:solidFill>
                  <a:srgbClr val="7030A0"/>
                </a:solidFill>
                <a:cs typeface="Arial" pitchFamily="34" charset="0"/>
              </a:rPr>
              <a:t>(</a:t>
            </a:r>
            <a:r>
              <a:rPr lang="en-US" sz="2400" b="1" dirty="0">
                <a:solidFill>
                  <a:srgbClr val="7030A0"/>
                </a:solidFill>
                <a:cs typeface="Consolas" pitchFamily="49" charset="0"/>
              </a:rPr>
              <a:t>exception</a:t>
            </a:r>
            <a:r>
              <a:rPr lang="ru-RU" sz="2400" b="1" dirty="0">
                <a:solidFill>
                  <a:srgbClr val="7030A0"/>
                </a:solidFill>
                <a:cs typeface="Arial" pitchFamily="34" charset="0"/>
              </a:rPr>
              <a: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The</a:t>
            </a:r>
            <a:r>
              <a:rPr kumimoji="0" lang="ru-RU" sz="2400" b="0" i="0" u="none" strike="noStrike" cap="none" normalizeH="0" baseline="0" dirty="0">
                <a:ln>
                  <a:noFill/>
                </a:ln>
                <a:solidFill>
                  <a:schemeClr val="tx1"/>
                </a:solidFill>
                <a:effectLst/>
                <a:cs typeface="Arial" pitchFamily="34" charset="0"/>
              </a:rPr>
              <a:t> </a:t>
            </a:r>
            <a:r>
              <a:rPr lang="en-US" sz="2400" i="1" dirty="0">
                <a:cs typeface="Consolas" pitchFamily="49" charset="0"/>
              </a:rPr>
              <a:t>exception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variable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can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use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any</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name</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for</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it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will</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contain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an</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error</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object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with</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details</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about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what</a:t>
            </a:r>
            <a:r>
              <a:rPr kumimoji="0" lang="ru-RU" sz="2400" b="0" i="0" u="none" strike="noStrike" cap="none" normalizeH="0" baseline="0" dirty="0">
                <a:ln>
                  <a:noFill/>
                </a:ln>
                <a:solidFill>
                  <a:schemeClr val="tx1"/>
                </a:solidFill>
                <a:effectLst/>
                <a:cs typeface="Arial" pitchFamily="34" charset="0"/>
              </a:rPr>
              <a:t> </a:t>
            </a:r>
            <a:r>
              <a:rPr kumimoji="0" lang="ru-RU" sz="2400" b="0" i="0" u="none" strike="noStrike" cap="none" normalizeH="0" baseline="0" dirty="0" err="1">
                <a:ln>
                  <a:noFill/>
                </a:ln>
                <a:solidFill>
                  <a:schemeClr val="tx1"/>
                </a:solidFill>
                <a:effectLst/>
                <a:cs typeface="Arial" pitchFamily="34" charset="0"/>
              </a:rPr>
              <a:t>happened</a:t>
            </a:r>
            <a:r>
              <a:rPr kumimoji="0" lang="ru-RU" sz="2400" b="0" i="0" u="none" strike="noStrike" cap="none" normalizeH="0" baseline="0" dirty="0">
                <a:ln>
                  <a:noFill/>
                </a:ln>
                <a:solidFill>
                  <a:schemeClr val="tx1"/>
                </a:solidFill>
                <a:effectLst/>
                <a:cs typeface="Arial"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sz="2200" b="0" i="0" u="none" strike="noStrike" cap="none" normalizeH="0" baseline="0" dirty="0">
              <a:ln>
                <a:noFill/>
              </a:ln>
              <a:solidFill>
                <a:schemeClr val="tx1"/>
              </a:solidFill>
              <a:effectLst/>
              <a:cs typeface="Arial" pitchFamily="34" charset="0"/>
            </a:endParaRPr>
          </a:p>
        </p:txBody>
      </p:sp>
    </p:spTree>
    <p:extLst>
      <p:ext uri="{BB962C8B-B14F-4D97-AF65-F5344CB8AC3E}">
        <p14:creationId xmlns:p14="http://schemas.microsoft.com/office/powerpoint/2010/main" val="867009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882597"/>
            <a:ext cx="11494709" cy="5954137"/>
          </a:xfrm>
        </p:spPr>
        <p:txBody>
          <a:bodyPr rtlCol="0">
            <a:noAutofit/>
          </a:bodyPr>
          <a:lstStyle/>
          <a:p>
            <a:pPr>
              <a:spcBef>
                <a:spcPts val="0"/>
              </a:spcBef>
              <a:spcAft>
                <a:spcPts val="600"/>
              </a:spcAft>
            </a:pPr>
            <a:r>
              <a:rPr lang="en-US" b="1" u="sng" dirty="0">
                <a:latin typeface="Consolas" pitchFamily="49" charset="0"/>
                <a:cs typeface="Consolas" pitchFamily="49" charset="0"/>
              </a:rPr>
              <a:t>Case 1:</a:t>
            </a:r>
          </a:p>
          <a:p>
            <a:pPr>
              <a:spcBef>
                <a:spcPts val="0"/>
              </a:spcBef>
            </a:pPr>
            <a:r>
              <a:rPr lang="en-US" sz="2000" b="1" dirty="0">
                <a:solidFill>
                  <a:srgbClr val="7030A0"/>
                </a:solidFill>
                <a:latin typeface="Consolas" pitchFamily="49" charset="0"/>
                <a:cs typeface="Consolas" pitchFamily="49" charset="0"/>
              </a:rPr>
              <a:t>try</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('Try block start');  </a:t>
            </a:r>
          </a:p>
          <a:p>
            <a:pPr>
              <a:spcBef>
                <a:spcPts val="0"/>
              </a:spcBef>
            </a:pP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 Code without  errors</a:t>
            </a:r>
          </a:p>
          <a:p>
            <a:pPr>
              <a:spcBef>
                <a:spcPts val="0"/>
              </a:spcBef>
            </a:pPr>
            <a:r>
              <a:rPr lang="en-US" sz="2000" dirty="0">
                <a:solidFill>
                  <a:srgbClr val="0070C0"/>
                </a:solidFill>
                <a:latin typeface="Consolas" pitchFamily="49" charset="0"/>
                <a:cs typeface="Consolas" pitchFamily="49" charset="0"/>
              </a:rPr>
              <a:t>	console.log</a:t>
            </a:r>
            <a:r>
              <a:rPr lang="en-US" sz="2000" dirty="0">
                <a:latin typeface="Consolas" pitchFamily="49" charset="0"/>
                <a:cs typeface="Consolas" pitchFamily="49" charset="0"/>
              </a:rPr>
              <a:t>('Try block end');   </a:t>
            </a:r>
          </a:p>
          <a:p>
            <a:pPr>
              <a:spcBef>
                <a:spcPts val="0"/>
              </a:spcBef>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catch</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error</a:t>
            </a:r>
            <a:r>
              <a:rPr lang="en-US" sz="2000" dirty="0">
                <a:latin typeface="Consolas" pitchFamily="49" charset="0"/>
                <a:cs typeface="Consolas" pitchFamily="49" charset="0"/>
              </a:rPr>
              <a:t>)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('Catch is ignored, </a:t>
            </a:r>
          </a:p>
          <a:p>
            <a:pPr>
              <a:spcBef>
                <a:spcPts val="0"/>
              </a:spcBef>
            </a:pPr>
            <a:r>
              <a:rPr lang="en-US" sz="2000" dirty="0">
                <a:latin typeface="Consolas" pitchFamily="49" charset="0"/>
                <a:cs typeface="Consolas" pitchFamily="49" charset="0"/>
              </a:rPr>
              <a:t>	because there are no errors'); </a:t>
            </a:r>
          </a:p>
          <a:p>
            <a:pPr>
              <a:spcBef>
                <a:spcPts val="0"/>
              </a:spcBef>
            </a:pPr>
            <a:r>
              <a:rPr lang="en-US" sz="2000" dirty="0">
                <a:latin typeface="Consolas" pitchFamily="49" charset="0"/>
                <a:cs typeface="Consolas" pitchFamily="49" charset="0"/>
              </a:rPr>
              <a:t>}</a:t>
            </a:r>
            <a:endParaRPr lang="uk-UA" sz="2000" dirty="0">
              <a:latin typeface="Consolas" pitchFamily="49" charset="0"/>
              <a:cs typeface="Consolas" pitchFamily="49" charset="0"/>
            </a:endParaRPr>
          </a:p>
          <a:p>
            <a:pPr>
              <a:spcBef>
                <a:spcPts val="0"/>
              </a:spcBef>
            </a:pPr>
            <a:r>
              <a:rPr lang="en-US" sz="2000" dirty="0">
                <a:latin typeface="Consolas" pitchFamily="49" charset="0"/>
                <a:cs typeface="Consolas" pitchFamily="49" charset="0"/>
              </a:rPr>
              <a:t>console.log('Code after </a:t>
            </a:r>
            <a:r>
              <a:rPr lang="en-US" sz="2000" dirty="0" err="1">
                <a:latin typeface="Consolas" pitchFamily="49" charset="0"/>
                <a:cs typeface="Consolas" pitchFamily="49" charset="0"/>
              </a:rPr>
              <a:t>try..catch</a:t>
            </a:r>
            <a:r>
              <a:rPr lang="en-US" sz="2000" dirty="0">
                <a:latin typeface="Consolas" pitchFamily="49" charset="0"/>
                <a:cs typeface="Consolas" pitchFamily="49" charset="0"/>
              </a:rPr>
              <a:t>');</a:t>
            </a:r>
            <a:endParaRPr lang="uk-UA" sz="2000" dirty="0">
              <a:latin typeface="Consolas" pitchFamily="49" charset="0"/>
              <a:cs typeface="Consolas" pitchFamily="49" charset="0"/>
            </a:endParaRPr>
          </a:p>
          <a:p>
            <a:pPr>
              <a:spcBef>
                <a:spcPts val="0"/>
              </a:spcBef>
            </a:pPr>
            <a:endParaRPr lang="en-US" dirty="0">
              <a:latin typeface="Consolas" pitchFamily="49" charset="0"/>
              <a:cs typeface="Consolas" pitchFamily="49" charset="0"/>
            </a:endParaRPr>
          </a:p>
          <a:p>
            <a:pPr>
              <a:spcBef>
                <a:spcPts val="0"/>
              </a:spcBef>
              <a:spcAft>
                <a:spcPts val="600"/>
              </a:spcAft>
            </a:pPr>
            <a:r>
              <a:rPr lang="en-US" b="1" u="sng" dirty="0">
                <a:latin typeface="Consolas" pitchFamily="49" charset="0"/>
                <a:cs typeface="Consolas" pitchFamily="49" charset="0"/>
              </a:rPr>
              <a:t>Case 2:</a:t>
            </a:r>
          </a:p>
          <a:p>
            <a:pPr>
              <a:spcBef>
                <a:spcPts val="0"/>
              </a:spcBef>
            </a:pPr>
            <a:r>
              <a:rPr lang="en-US" sz="2000" b="1" dirty="0">
                <a:solidFill>
                  <a:srgbClr val="7030A0"/>
                </a:solidFill>
                <a:latin typeface="Consolas" pitchFamily="49" charset="0"/>
                <a:cs typeface="Consolas" pitchFamily="49" charset="0"/>
              </a:rPr>
              <a:t>try</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('Try block start');  </a:t>
            </a:r>
          </a:p>
          <a:p>
            <a:pPr>
              <a:spcBef>
                <a:spcPts val="0"/>
              </a:spcBef>
            </a:pPr>
            <a:r>
              <a:rPr lang="en-US" sz="2000" dirty="0">
                <a:latin typeface="Consolas" pitchFamily="49" charset="0"/>
                <a:cs typeface="Consolas" pitchFamily="49" charset="0"/>
              </a:rPr>
              <a:t> </a:t>
            </a:r>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a:solidFill>
                  <a:schemeClr val="accent4">
                    <a:lumMod val="50000"/>
                  </a:schemeClr>
                </a:solidFill>
                <a:latin typeface="Consolas" pitchFamily="49" charset="0"/>
                <a:cs typeface="Consolas" pitchFamily="49" charset="0"/>
              </a:rPr>
              <a:t>c = a + b</a:t>
            </a:r>
            <a:r>
              <a:rPr lang="en-US" sz="2000" dirty="0">
                <a:latin typeface="Consolas" pitchFamily="49" charset="0"/>
                <a:cs typeface="Consolas" pitchFamily="49" charset="0"/>
              </a:rPr>
              <a:t>;</a:t>
            </a:r>
            <a:r>
              <a:rPr lang="uk-UA"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some logic in code</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('Try block end');   </a:t>
            </a:r>
          </a:p>
          <a:p>
            <a:pPr>
              <a:spcBef>
                <a:spcPts val="0"/>
              </a:spcBef>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catch</a:t>
            </a:r>
            <a:r>
              <a:rPr lang="en-US" sz="2000" dirty="0">
                <a:latin typeface="Consolas" pitchFamily="49" charset="0"/>
                <a:cs typeface="Consolas" pitchFamily="49" charset="0"/>
              </a:rPr>
              <a:t>(</a:t>
            </a:r>
            <a:r>
              <a:rPr lang="en-US" sz="2000" dirty="0">
                <a:solidFill>
                  <a:schemeClr val="accent4">
                    <a:lumMod val="50000"/>
                  </a:schemeClr>
                </a:solidFill>
                <a:latin typeface="Consolas" pitchFamily="49" charset="0"/>
                <a:cs typeface="Consolas" pitchFamily="49" charset="0"/>
              </a:rPr>
              <a:t>error</a:t>
            </a:r>
            <a:r>
              <a:rPr lang="en-US" sz="2000" dirty="0">
                <a:latin typeface="Consolas" pitchFamily="49" charset="0"/>
                <a:cs typeface="Consolas" pitchFamily="49" charset="0"/>
              </a:rPr>
              <a:t>)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('Error has occurred!'); </a:t>
            </a:r>
          </a:p>
          <a:p>
            <a:pPr>
              <a:spcBef>
                <a:spcPts val="0"/>
              </a:spcBef>
            </a:pPr>
            <a:r>
              <a:rPr lang="en-US" sz="2000" dirty="0">
                <a:latin typeface="Consolas" pitchFamily="49" charset="0"/>
                <a:cs typeface="Consolas" pitchFamily="49" charset="0"/>
              </a:rPr>
              <a:t>}</a:t>
            </a:r>
            <a:endParaRPr lang="uk-UA" sz="2000" dirty="0">
              <a:latin typeface="Consolas" pitchFamily="49" charset="0"/>
              <a:cs typeface="Consolas" pitchFamily="49" charset="0"/>
            </a:endParaRPr>
          </a:p>
          <a:p>
            <a:pPr>
              <a:spcBef>
                <a:spcPts val="0"/>
              </a:spcBef>
            </a:pPr>
            <a:r>
              <a:rPr lang="en-US" sz="2000" dirty="0">
                <a:latin typeface="Consolas" pitchFamily="49" charset="0"/>
                <a:cs typeface="Consolas" pitchFamily="49" charset="0"/>
              </a:rPr>
              <a:t>console.log('Code after </a:t>
            </a:r>
            <a:r>
              <a:rPr lang="en-US" sz="2000" dirty="0" err="1">
                <a:latin typeface="Consolas" pitchFamily="49" charset="0"/>
                <a:cs typeface="Consolas" pitchFamily="49" charset="0"/>
              </a:rPr>
              <a:t>try..catch</a:t>
            </a:r>
            <a:r>
              <a:rPr lang="en-US" sz="2000" dirty="0">
                <a:latin typeface="Consolas" pitchFamily="49" charset="0"/>
                <a:cs typeface="Consolas" pitchFamily="49" charset="0"/>
              </a:rPr>
              <a:t>');</a:t>
            </a:r>
          </a:p>
          <a:p>
            <a:pPr>
              <a:spcBef>
                <a:spcPts val="0"/>
              </a:spcBef>
            </a:pPr>
            <a:endParaRPr lang="uk-UA" dirty="0">
              <a:latin typeface="Consolas" pitchFamily="49" charset="0"/>
              <a:cs typeface="Consolas" pitchFamily="49" charset="0"/>
            </a:endParaRPr>
          </a:p>
          <a:p>
            <a:pPr>
              <a:spcBef>
                <a:spcPts val="0"/>
              </a:spcBef>
            </a:pPr>
            <a:endParaRPr lang="uk-UA" dirty="0">
              <a:latin typeface="Consolas" pitchFamily="49" charset="0"/>
              <a:cs typeface="Consolas" pitchFamily="49" charset="0"/>
            </a:endParaRPr>
          </a:p>
          <a:p>
            <a:pPr>
              <a:spcBef>
                <a:spcPts val="0"/>
              </a:spcBef>
            </a:pPr>
            <a:endParaRPr lang="uk-UA" sz="2400" dirty="0"/>
          </a:p>
          <a:p>
            <a:pPr>
              <a:spcBef>
                <a:spcPts val="0"/>
              </a:spcBef>
            </a:pPr>
            <a:endParaRPr lang="en-US"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52616"/>
          </a:xfrm>
        </p:spPr>
        <p:txBody>
          <a:bodyPr/>
          <a:lstStyle/>
          <a:p>
            <a:r>
              <a:rPr lang="en-US" sz="3600" dirty="0">
                <a:latin typeface="Proxima Nova Black" charset="0"/>
              </a:rPr>
              <a:t>Handling exceptions</a:t>
            </a:r>
            <a:endParaRPr lang="en-US" b="1" dirty="0">
              <a:latin typeface="Proxima Nova Black" charset="0"/>
            </a:endParaRPr>
          </a:p>
        </p:txBody>
      </p:sp>
      <p:sp>
        <p:nvSpPr>
          <p:cNvPr id="5" name="Стрелка вправо 4"/>
          <p:cNvSpPr/>
          <p:nvPr/>
        </p:nvSpPr>
        <p:spPr>
          <a:xfrm>
            <a:off x="6719794" y="2360704"/>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p:cNvSpPr/>
          <p:nvPr/>
        </p:nvSpPr>
        <p:spPr>
          <a:xfrm>
            <a:off x="8297721" y="1770896"/>
            <a:ext cx="3449983" cy="1477328"/>
          </a:xfrm>
          <a:prstGeom prst="rect">
            <a:avLst/>
          </a:prstGeom>
        </p:spPr>
        <p:txBody>
          <a:bodyPr wrap="none">
            <a:spAutoFit/>
          </a:bodyPr>
          <a:lstStyle/>
          <a:p>
            <a:r>
              <a:rPr lang="en-US" sz="2400" dirty="0"/>
              <a:t>Console output:</a:t>
            </a:r>
          </a:p>
          <a:p>
            <a:r>
              <a:rPr lang="en-US" sz="2200" dirty="0">
                <a:latin typeface="Consolas" pitchFamily="49" charset="0"/>
                <a:cs typeface="Consolas" pitchFamily="49" charset="0"/>
              </a:rPr>
              <a:t>Try block start</a:t>
            </a:r>
          </a:p>
          <a:p>
            <a:r>
              <a:rPr lang="en-US" sz="2200" dirty="0">
                <a:latin typeface="Consolas" pitchFamily="49" charset="0"/>
                <a:cs typeface="Consolas" pitchFamily="49" charset="0"/>
              </a:rPr>
              <a:t>Try block end</a:t>
            </a:r>
            <a:endParaRPr lang="uk-UA" sz="2200" dirty="0">
              <a:latin typeface="Consolas" pitchFamily="49" charset="0"/>
              <a:cs typeface="Consolas" pitchFamily="49" charset="0"/>
            </a:endParaRPr>
          </a:p>
          <a:p>
            <a:r>
              <a:rPr lang="en-US" sz="2200" dirty="0">
                <a:latin typeface="Consolas" pitchFamily="49" charset="0"/>
                <a:cs typeface="Consolas" pitchFamily="49" charset="0"/>
              </a:rPr>
              <a:t>Code after </a:t>
            </a:r>
            <a:r>
              <a:rPr lang="en-US" sz="2200" dirty="0" err="1">
                <a:latin typeface="Consolas" pitchFamily="49" charset="0"/>
                <a:cs typeface="Consolas" pitchFamily="49" charset="0"/>
              </a:rPr>
              <a:t>try..catch</a:t>
            </a:r>
            <a:endParaRPr lang="ru-RU" sz="2200" dirty="0">
              <a:latin typeface="Consolas" pitchFamily="49" charset="0"/>
              <a:cs typeface="Consolas" pitchFamily="49" charset="0"/>
            </a:endParaRPr>
          </a:p>
        </p:txBody>
      </p:sp>
      <p:sp>
        <p:nvSpPr>
          <p:cNvPr id="9" name="Стрелка вправо 8"/>
          <p:cNvSpPr/>
          <p:nvPr/>
        </p:nvSpPr>
        <p:spPr>
          <a:xfrm>
            <a:off x="6797786" y="5160332"/>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Прямоугольник 9"/>
          <p:cNvSpPr/>
          <p:nvPr/>
        </p:nvSpPr>
        <p:spPr>
          <a:xfrm>
            <a:off x="8375713" y="4570524"/>
            <a:ext cx="3449983" cy="1477328"/>
          </a:xfrm>
          <a:prstGeom prst="rect">
            <a:avLst/>
          </a:prstGeom>
        </p:spPr>
        <p:txBody>
          <a:bodyPr wrap="none">
            <a:spAutoFit/>
          </a:bodyPr>
          <a:lstStyle/>
          <a:p>
            <a:r>
              <a:rPr lang="en-US" sz="2400" dirty="0"/>
              <a:t>Console output:</a:t>
            </a:r>
          </a:p>
          <a:p>
            <a:r>
              <a:rPr lang="en-US" sz="2200" dirty="0">
                <a:latin typeface="Consolas" pitchFamily="49" charset="0"/>
                <a:cs typeface="Consolas" pitchFamily="49" charset="0"/>
              </a:rPr>
              <a:t>Try block start</a:t>
            </a:r>
          </a:p>
          <a:p>
            <a:r>
              <a:rPr lang="en-US" sz="2200" dirty="0">
                <a:latin typeface="Consolas" pitchFamily="49" charset="0"/>
                <a:cs typeface="Consolas" pitchFamily="49" charset="0"/>
              </a:rPr>
              <a:t>Error has occurred! </a:t>
            </a:r>
            <a:endParaRPr lang="uk-UA" sz="2200" dirty="0">
              <a:latin typeface="Consolas" pitchFamily="49" charset="0"/>
              <a:cs typeface="Consolas" pitchFamily="49" charset="0"/>
            </a:endParaRPr>
          </a:p>
          <a:p>
            <a:r>
              <a:rPr lang="en-US" sz="2200" dirty="0">
                <a:latin typeface="Consolas" pitchFamily="49" charset="0"/>
                <a:cs typeface="Consolas" pitchFamily="49" charset="0"/>
              </a:rPr>
              <a:t>Code after </a:t>
            </a:r>
            <a:r>
              <a:rPr lang="en-US" sz="2200" dirty="0" err="1">
                <a:latin typeface="Consolas" pitchFamily="49" charset="0"/>
                <a:cs typeface="Consolas" pitchFamily="49" charset="0"/>
              </a:rPr>
              <a:t>try..catch</a:t>
            </a:r>
            <a:endParaRPr lang="ru-RU" sz="2200" dirty="0">
              <a:latin typeface="Consolas" pitchFamily="49" charset="0"/>
              <a:cs typeface="Consolas" pitchFamily="49" charset="0"/>
            </a:endParaRPr>
          </a:p>
        </p:txBody>
      </p:sp>
    </p:spTree>
    <p:extLst>
      <p:ext uri="{BB962C8B-B14F-4D97-AF65-F5344CB8AC3E}">
        <p14:creationId xmlns:p14="http://schemas.microsoft.com/office/powerpoint/2010/main" val="1348534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895475"/>
            <a:ext cx="10820400" cy="3429000"/>
          </a:xfrm>
        </p:spPr>
        <p:txBody>
          <a:bodyPr/>
          <a:lstStyle/>
          <a:p>
            <a:pPr marL="342900" lvl="1" indent="-342900" defTabSz="360000">
              <a:spcBef>
                <a:spcPts val="600"/>
              </a:spcBef>
              <a:spcAft>
                <a:spcPts val="600"/>
              </a:spcAft>
              <a:buFont typeface="Wingdings" pitchFamily="2" charset="2"/>
              <a:buChar char="Ø"/>
            </a:pPr>
            <a:r>
              <a:rPr lang="en-US" sz="2400" dirty="0">
                <a:latin typeface="Proxima Nova Black" charset="0"/>
              </a:rPr>
              <a:t>Debugging</a:t>
            </a:r>
          </a:p>
          <a:p>
            <a:pPr marL="800100" lvl="2" indent="-342900" defTabSz="360000">
              <a:spcBef>
                <a:spcPts val="600"/>
              </a:spcBef>
              <a:spcAft>
                <a:spcPts val="600"/>
              </a:spcAft>
              <a:buFont typeface="Wingdings" pitchFamily="2" charset="2"/>
              <a:buChar char="Ø"/>
            </a:pPr>
            <a:r>
              <a:rPr lang="en-US" sz="2400" dirty="0">
                <a:latin typeface="Proxima Nova Black" charset="0"/>
              </a:rPr>
              <a:t>JavaScript debugging methods</a:t>
            </a:r>
            <a:endParaRPr lang="ru-RU" sz="2400" dirty="0">
              <a:solidFill>
                <a:srgbClr val="FF0000"/>
              </a:solidFill>
              <a:latin typeface="Arial" panose="020B0604020202020204" pitchFamily="34" charset="0"/>
              <a:cs typeface="Arial" panose="020B0604020202020204" pitchFamily="34" charset="0"/>
            </a:endParaRPr>
          </a:p>
          <a:p>
            <a:pPr marL="342900" lvl="1" indent="-342900" defTabSz="360000">
              <a:spcBef>
                <a:spcPts val="600"/>
              </a:spcBef>
              <a:spcAft>
                <a:spcPts val="600"/>
              </a:spcAft>
              <a:buFont typeface="Wingdings" pitchFamily="2" charset="2"/>
              <a:buChar char="Ø"/>
            </a:pPr>
            <a:r>
              <a:rPr lang="en-US" sz="2400" dirty="0">
                <a:latin typeface="Proxima Nova Black" charset="0"/>
              </a:rPr>
              <a:t>Errors types</a:t>
            </a:r>
          </a:p>
          <a:p>
            <a:pPr marL="342900" lvl="1" indent="-342900" defTabSz="360000">
              <a:spcBef>
                <a:spcPts val="600"/>
              </a:spcBef>
              <a:spcAft>
                <a:spcPts val="600"/>
              </a:spcAft>
              <a:buFont typeface="Wingdings" pitchFamily="2" charset="2"/>
              <a:buChar char="Ø"/>
            </a:pPr>
            <a:r>
              <a:rPr lang="en-US" sz="2400" b="1" dirty="0">
                <a:latin typeface="Proxima Nova Black" charset="0"/>
              </a:rPr>
              <a:t>Errors &amp; Exceptions Handling</a:t>
            </a:r>
          </a:p>
          <a:p>
            <a:pPr marL="800100" lvl="2" indent="-342900" defTabSz="360000">
              <a:spcBef>
                <a:spcPts val="600"/>
              </a:spcBef>
              <a:spcAft>
                <a:spcPts val="600"/>
              </a:spcAft>
              <a:buFont typeface="Wingdings" pitchFamily="2" charset="2"/>
              <a:buChar char="Ø"/>
            </a:pPr>
            <a:r>
              <a:rPr lang="en-US" sz="2400" b="1" dirty="0">
                <a:latin typeface="Proxima Nova Black" charset="0"/>
              </a:rPr>
              <a:t>Error object</a:t>
            </a:r>
          </a:p>
          <a:p>
            <a:pPr marL="800100" lvl="2" indent="-342900" defTabSz="360000">
              <a:spcBef>
                <a:spcPts val="600"/>
              </a:spcBef>
              <a:spcAft>
                <a:spcPts val="600"/>
              </a:spcAft>
              <a:buFont typeface="Wingdings" pitchFamily="2" charset="2"/>
              <a:buChar char="Ø"/>
            </a:pPr>
            <a:r>
              <a:rPr lang="ru-RU" sz="2400" b="1" dirty="0" err="1">
                <a:latin typeface="Proxima Nova Black" charset="0"/>
              </a:rPr>
              <a:t>try</a:t>
            </a:r>
            <a:r>
              <a:rPr lang="ru-RU" sz="2400" b="1" dirty="0">
                <a:latin typeface="Proxima Nova Black" charset="0"/>
              </a:rPr>
              <a:t>..</a:t>
            </a:r>
            <a:r>
              <a:rPr lang="ru-RU" sz="2400" b="1" dirty="0" err="1">
                <a:latin typeface="Proxima Nova Black" charset="0"/>
              </a:rPr>
              <a:t>catch</a:t>
            </a:r>
            <a:endParaRPr lang="en-US" sz="2400" b="1" dirty="0">
              <a:latin typeface="Proxima Nova Black" charset="0"/>
            </a:endParaRPr>
          </a:p>
          <a:p>
            <a:pPr marL="800100" lvl="2" indent="-342900" defTabSz="360000">
              <a:spcBef>
                <a:spcPts val="600"/>
              </a:spcBef>
              <a:spcAft>
                <a:spcPts val="600"/>
              </a:spcAft>
              <a:buFont typeface="Wingdings" pitchFamily="2" charset="2"/>
              <a:buChar char="Ø"/>
            </a:pPr>
            <a:r>
              <a:rPr lang="en-US" sz="2400" b="1" dirty="0">
                <a:latin typeface="Proxima Nova Black" charset="0"/>
              </a:rPr>
              <a:t>throw</a:t>
            </a:r>
          </a:p>
          <a:p>
            <a:pPr marL="800100" lvl="2" indent="-342900" defTabSz="360000">
              <a:spcBef>
                <a:spcPts val="600"/>
              </a:spcBef>
              <a:spcAft>
                <a:spcPts val="600"/>
              </a:spcAft>
              <a:buFont typeface="Wingdings" pitchFamily="2" charset="2"/>
              <a:buChar char="Ø"/>
            </a:pPr>
            <a:r>
              <a:rPr lang="ru-RU" sz="2400" b="1" dirty="0" err="1">
                <a:latin typeface="Proxima Nova Black" charset="0"/>
              </a:rPr>
              <a:t>try</a:t>
            </a:r>
            <a:r>
              <a:rPr lang="ru-RU" sz="2400" b="1" dirty="0">
                <a:latin typeface="Proxima Nova Black" charset="0"/>
              </a:rPr>
              <a:t>..</a:t>
            </a:r>
            <a:r>
              <a:rPr lang="ru-RU" sz="2400" b="1" dirty="0" err="1">
                <a:latin typeface="Proxima Nova Black" charset="0"/>
              </a:rPr>
              <a:t>catch</a:t>
            </a:r>
            <a:r>
              <a:rPr lang="en-US" sz="2400" b="1" dirty="0">
                <a:latin typeface="Proxima Nova Black" charset="0"/>
              </a:rPr>
              <a:t>..</a:t>
            </a:r>
            <a:r>
              <a:rPr lang="en-US" sz="2400" b="1" dirty="0" err="1">
                <a:latin typeface="Proxima Nova Black" charset="0"/>
              </a:rPr>
              <a:t>finaly</a:t>
            </a:r>
            <a:endParaRPr lang="en-US" sz="2400" dirty="0">
              <a:solidFill>
                <a:srgbClr val="FF0000"/>
              </a:solidFill>
            </a:endParaRPr>
          </a:p>
          <a:p>
            <a:pPr marL="342900" lvl="1" indent="-342900" defTabSz="360000">
              <a:buFont typeface="Wingdings" pitchFamily="2" charset="2"/>
              <a:buChar char="Ø"/>
            </a:pPr>
            <a:endParaRPr lang="en-US" sz="2400" dirty="0">
              <a:solidFill>
                <a:srgbClr val="FF0000"/>
              </a:solidFill>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882597"/>
            <a:ext cx="11494709" cy="5954137"/>
          </a:xfrm>
        </p:spPr>
        <p:txBody>
          <a:bodyPr rtlCol="0">
            <a:noAutofit/>
          </a:bodyPr>
          <a:lstStyle/>
          <a:p>
            <a:endParaRPr lang="en-US" dirty="0"/>
          </a:p>
          <a:p>
            <a:endParaRPr lang="en-US" dirty="0"/>
          </a:p>
          <a:p>
            <a:r>
              <a:rPr lang="en-US" dirty="0"/>
              <a:t>In order for the </a:t>
            </a:r>
            <a:r>
              <a:rPr lang="en-US" dirty="0" err="1"/>
              <a:t>try..catch</a:t>
            </a:r>
            <a:r>
              <a:rPr lang="en-US" dirty="0"/>
              <a:t> design to work, the JavaScript code must be valid</a:t>
            </a:r>
            <a:r>
              <a:rPr lang="ru-RU" dirty="0"/>
              <a:t>.</a:t>
            </a:r>
            <a:r>
              <a:rPr lang="uk-UA" dirty="0"/>
              <a:t> </a:t>
            </a:r>
          </a:p>
          <a:p>
            <a:pPr>
              <a:spcAft>
                <a:spcPts val="600"/>
              </a:spcAft>
            </a:pPr>
            <a:r>
              <a:rPr lang="en-US" b="1" dirty="0" err="1"/>
              <a:t>try..catch</a:t>
            </a:r>
            <a:r>
              <a:rPr lang="en-US" b="1" dirty="0"/>
              <a:t> will not work if the code has syntax errors</a:t>
            </a:r>
            <a:r>
              <a:rPr lang="ru-RU" dirty="0"/>
              <a:t>, </a:t>
            </a:r>
            <a:r>
              <a:rPr lang="en-US" dirty="0"/>
              <a:t>for example, contains a mismatching number of braces</a:t>
            </a:r>
            <a:r>
              <a:rPr lang="ru-RU" dirty="0"/>
              <a:t>:</a:t>
            </a:r>
            <a:endParaRPr lang="uk-UA" dirty="0">
              <a:cs typeface="Consolas" pitchFamily="49" charset="0"/>
            </a:endParaRPr>
          </a:p>
          <a:p>
            <a:r>
              <a:rPr lang="en-US" sz="1800" dirty="0">
                <a:latin typeface="Consolas" pitchFamily="49" charset="0"/>
                <a:cs typeface="Consolas" pitchFamily="49" charset="0"/>
              </a:rPr>
              <a:t>   </a:t>
            </a:r>
            <a:r>
              <a:rPr lang="en-US" sz="1800" dirty="0">
                <a:solidFill>
                  <a:srgbClr val="7030A0"/>
                </a:solidFill>
                <a:latin typeface="Consolas" pitchFamily="49" charset="0"/>
                <a:cs typeface="Consolas" pitchFamily="49" charset="0"/>
              </a:rPr>
              <a:t>try</a:t>
            </a:r>
            <a:r>
              <a:rPr lang="en-US" sz="1800" dirty="0">
                <a:latin typeface="Consolas" pitchFamily="49" charset="0"/>
                <a:cs typeface="Consolas" pitchFamily="49" charset="0"/>
              </a:rPr>
              <a:t> {</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console.log</a:t>
            </a:r>
            <a:r>
              <a:rPr lang="en-US" sz="1800" dirty="0">
                <a:latin typeface="Consolas" pitchFamily="49" charset="0"/>
                <a:cs typeface="Consolas" pitchFamily="49" charset="0"/>
              </a:rPr>
              <a:t>('Some text here'</a:t>
            </a:r>
          </a:p>
          <a:p>
            <a:r>
              <a:rPr lang="en-US" sz="1800" dirty="0">
                <a:latin typeface="Consolas" pitchFamily="49" charset="0"/>
                <a:cs typeface="Consolas" pitchFamily="49" charset="0"/>
              </a:rPr>
              <a:t>   } </a:t>
            </a:r>
            <a:r>
              <a:rPr lang="en-US" sz="1800" dirty="0">
                <a:solidFill>
                  <a:srgbClr val="7030A0"/>
                </a:solidFill>
                <a:latin typeface="Consolas" pitchFamily="49" charset="0"/>
                <a:cs typeface="Consolas" pitchFamily="49" charset="0"/>
              </a:rPr>
              <a:t>catch</a:t>
            </a:r>
            <a:r>
              <a:rPr lang="en-US" sz="1800" dirty="0">
                <a:latin typeface="Consolas" pitchFamily="49" charset="0"/>
                <a:cs typeface="Consolas" pitchFamily="49" charset="0"/>
              </a:rPr>
              <a:t>(</a:t>
            </a:r>
            <a:r>
              <a:rPr lang="en-US" sz="1800" dirty="0">
                <a:solidFill>
                  <a:schemeClr val="accent4">
                    <a:lumMod val="50000"/>
                  </a:schemeClr>
                </a:solidFill>
                <a:latin typeface="Consolas" pitchFamily="49" charset="0"/>
                <a:cs typeface="Consolas" pitchFamily="49" charset="0"/>
              </a:rPr>
              <a:t>exception</a:t>
            </a:r>
            <a:r>
              <a:rPr lang="en-US" sz="1800" dirty="0">
                <a:latin typeface="Consolas" pitchFamily="49" charset="0"/>
                <a:cs typeface="Consolas" pitchFamily="49" charset="0"/>
              </a:rPr>
              <a:t>) {</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 console.log</a:t>
            </a:r>
            <a:r>
              <a:rPr lang="en-US" sz="1800" dirty="0">
                <a:latin typeface="Consolas" pitchFamily="49" charset="0"/>
                <a:cs typeface="Consolas" pitchFamily="49" charset="0"/>
              </a:rPr>
              <a:t>('</a:t>
            </a:r>
            <a:r>
              <a:rPr lang="en-US" sz="1800" dirty="0" err="1">
                <a:latin typeface="Consolas" pitchFamily="49" charset="0"/>
                <a:cs typeface="Consolas" pitchFamily="49" charset="0"/>
              </a:rPr>
              <a:t>try..catch</a:t>
            </a:r>
            <a:r>
              <a:rPr lang="en-US" sz="1800" dirty="0">
                <a:latin typeface="Consolas" pitchFamily="49" charset="0"/>
                <a:cs typeface="Consolas" pitchFamily="49" charset="0"/>
              </a:rPr>
              <a:t> does not work, </a:t>
            </a:r>
          </a:p>
          <a:p>
            <a:r>
              <a:rPr lang="en-US" sz="1800" dirty="0">
                <a:latin typeface="Consolas" pitchFamily="49" charset="0"/>
                <a:cs typeface="Consolas" pitchFamily="49" charset="0"/>
              </a:rPr>
              <a:t>	the code is incorrect');</a:t>
            </a:r>
          </a:p>
          <a:p>
            <a:r>
              <a:rPr lang="en-US" sz="1800" dirty="0">
                <a:latin typeface="Consolas" pitchFamily="49" charset="0"/>
                <a:cs typeface="Consolas" pitchFamily="49" charset="0"/>
              </a:rPr>
              <a:t>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20485"/>
            <a:ext cx="11565619" cy="552616"/>
          </a:xfrm>
        </p:spPr>
        <p:txBody>
          <a:bodyPr/>
          <a:lstStyle/>
          <a:p>
            <a:r>
              <a:rPr lang="en-US" sz="3600" dirty="0">
                <a:latin typeface="Proxima Nova Black" charset="0"/>
              </a:rPr>
              <a:t>Handling exceptions. Syntax errors</a:t>
            </a:r>
            <a:endParaRPr lang="en-US" b="1" dirty="0">
              <a:latin typeface="Proxima Nova Black" charset="0"/>
            </a:endParaRPr>
          </a:p>
        </p:txBody>
      </p:sp>
      <p:sp>
        <p:nvSpPr>
          <p:cNvPr id="2" name="Rectangle 1"/>
          <p:cNvSpPr>
            <a:spLocks noChangeArrowheads="1"/>
          </p:cNvSpPr>
          <p:nvPr/>
        </p:nvSpPr>
        <p:spPr bwMode="auto">
          <a:xfrm>
            <a:off x="435934" y="4583172"/>
            <a:ext cx="114725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sz="2200" b="0" i="0" u="none" strike="noStrike" cap="none" normalizeH="0" baseline="0" dirty="0">
              <a:ln>
                <a:noFill/>
              </a:ln>
              <a:solidFill>
                <a:schemeClr val="tx1"/>
              </a:solidFill>
              <a:effectLst/>
              <a:cs typeface="Arial" pitchFamily="34" charset="0"/>
            </a:endParaRPr>
          </a:p>
        </p:txBody>
      </p:sp>
      <p:sp>
        <p:nvSpPr>
          <p:cNvPr id="5" name="Скругленный прямоугольник 4"/>
          <p:cNvSpPr/>
          <p:nvPr/>
        </p:nvSpPr>
        <p:spPr>
          <a:xfrm>
            <a:off x="761072" y="839968"/>
            <a:ext cx="5171895" cy="72301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400" dirty="0" err="1"/>
              <a:t>try..catch</a:t>
            </a:r>
            <a:r>
              <a:rPr lang="en-US" sz="2400" dirty="0"/>
              <a:t> only works for runtime errors</a:t>
            </a:r>
          </a:p>
        </p:txBody>
      </p:sp>
      <p:sp>
        <p:nvSpPr>
          <p:cNvPr id="6" name="Прямоугольник 5"/>
          <p:cNvSpPr/>
          <p:nvPr/>
        </p:nvSpPr>
        <p:spPr>
          <a:xfrm>
            <a:off x="212152" y="683014"/>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5360" y="3890339"/>
            <a:ext cx="4434301" cy="1040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Стрелка вправо 7"/>
          <p:cNvSpPr/>
          <p:nvPr/>
        </p:nvSpPr>
        <p:spPr>
          <a:xfrm>
            <a:off x="6485847" y="4246749"/>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7165359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29609" y="917098"/>
            <a:ext cx="11546958" cy="3987114"/>
          </a:xfrm>
        </p:spPr>
        <p:txBody>
          <a:bodyPr rtlCol="0">
            <a:noAutofit/>
          </a:bodyPr>
          <a:lstStyle/>
          <a:p>
            <a:r>
              <a:rPr lang="en-US" dirty="0"/>
              <a:t>JavaScript has a built in </a:t>
            </a:r>
            <a:r>
              <a:rPr lang="en-US" b="1" dirty="0">
                <a:solidFill>
                  <a:srgbClr val="7030A0"/>
                </a:solidFill>
              </a:rPr>
              <a:t>error object </a:t>
            </a:r>
            <a:r>
              <a:rPr lang="en-US" dirty="0"/>
              <a:t>that provides error information when an error occurs. </a:t>
            </a:r>
          </a:p>
          <a:p>
            <a:r>
              <a:rPr lang="en-US" dirty="0"/>
              <a:t>The error object provides two useful properties: name and message.</a:t>
            </a:r>
          </a:p>
          <a:p>
            <a:endParaRPr lang="en-US" sz="2400" dirty="0"/>
          </a:p>
          <a:p>
            <a:pPr marL="342900" indent="-342900" algn="just">
              <a:buClrTx/>
              <a:buFont typeface="Arial" panose="020B0604020202020204" pitchFamily="34" charset="0"/>
              <a:buChar char="•"/>
            </a:pPr>
            <a:r>
              <a:rPr lang="ru-RU" b="1" dirty="0" err="1">
                <a:solidFill>
                  <a:srgbClr val="7030A0"/>
                </a:solidFill>
                <a:cs typeface="Arial" panose="020B0604020202020204" pitchFamily="34" charset="0"/>
              </a:rPr>
              <a:t>name</a:t>
            </a:r>
            <a:r>
              <a:rPr lang="ru-RU" dirty="0">
                <a:solidFill>
                  <a:srgbClr val="7030A0"/>
                </a:solidFill>
                <a:cs typeface="Arial" panose="020B0604020202020204" pitchFamily="34" charset="0"/>
              </a:rPr>
              <a:t> </a:t>
            </a:r>
            <a:r>
              <a:rPr lang="ru-RU" dirty="0">
                <a:cs typeface="Arial" panose="020B0604020202020204" pitchFamily="34" charset="0"/>
              </a:rPr>
              <a:t>– </a:t>
            </a:r>
            <a:r>
              <a:rPr lang="en-US" dirty="0">
                <a:cs typeface="Arial" panose="020B0604020202020204" pitchFamily="34" charset="0"/>
              </a:rPr>
              <a:t>type of error. For example, when accessing a nonexistent variable: </a:t>
            </a:r>
            <a:r>
              <a:rPr lang="en-US" dirty="0" err="1">
                <a:cs typeface="Arial" panose="020B0604020202020204" pitchFamily="34" charset="0"/>
              </a:rPr>
              <a:t>ReferenceError</a:t>
            </a:r>
            <a:r>
              <a:rPr lang="uk-UA" dirty="0">
                <a:cs typeface="Arial" panose="020B0604020202020204" pitchFamily="34" charset="0"/>
              </a:rPr>
              <a:t>.</a:t>
            </a:r>
            <a:endParaRPr lang="ru-RU" dirty="0">
              <a:cs typeface="Arial" panose="020B0604020202020204" pitchFamily="34" charset="0"/>
            </a:endParaRPr>
          </a:p>
          <a:p>
            <a:pPr marL="342900" indent="-342900" algn="just">
              <a:buClrTx/>
              <a:buFont typeface="Arial" panose="020B0604020202020204" pitchFamily="34" charset="0"/>
              <a:buChar char="•"/>
            </a:pPr>
            <a:r>
              <a:rPr lang="ru-RU" b="1" dirty="0" err="1">
                <a:solidFill>
                  <a:srgbClr val="7030A0"/>
                </a:solidFill>
                <a:cs typeface="Arial" panose="020B0604020202020204" pitchFamily="34" charset="0"/>
              </a:rPr>
              <a:t>message</a:t>
            </a:r>
            <a:r>
              <a:rPr lang="ru-RU" dirty="0">
                <a:solidFill>
                  <a:srgbClr val="7030A0"/>
                </a:solidFill>
                <a:cs typeface="Arial" panose="020B0604020202020204" pitchFamily="34" charset="0"/>
              </a:rPr>
              <a:t> </a:t>
            </a:r>
            <a:r>
              <a:rPr lang="ru-RU" dirty="0">
                <a:cs typeface="Arial" panose="020B0604020202020204" pitchFamily="34" charset="0"/>
              </a:rPr>
              <a:t>– </a:t>
            </a:r>
            <a:r>
              <a:rPr lang="en-US" dirty="0">
                <a:cs typeface="Arial" panose="020B0604020202020204" pitchFamily="34" charset="0"/>
              </a:rPr>
              <a:t>text message about error details</a:t>
            </a:r>
            <a:endParaRPr lang="ru-RU" dirty="0">
              <a:cs typeface="Arial" panose="020B0604020202020204" pitchFamily="34" charset="0"/>
            </a:endParaRPr>
          </a:p>
          <a:p>
            <a:pPr marL="342900" indent="-342900" algn="just">
              <a:buClrTx/>
              <a:buFont typeface="Arial" panose="020B0604020202020204" pitchFamily="34" charset="0"/>
              <a:buChar char="•"/>
            </a:pPr>
            <a:r>
              <a:rPr lang="ru-RU" b="1" dirty="0" err="1">
                <a:solidFill>
                  <a:srgbClr val="7030A0"/>
                </a:solidFill>
                <a:cs typeface="Arial" panose="020B0604020202020204" pitchFamily="34" charset="0"/>
              </a:rPr>
              <a:t>stack</a:t>
            </a:r>
            <a:r>
              <a:rPr lang="ru-RU" dirty="0">
                <a:solidFill>
                  <a:srgbClr val="7030A0"/>
                </a:solidFill>
                <a:cs typeface="Arial" panose="020B0604020202020204" pitchFamily="34" charset="0"/>
              </a:rPr>
              <a:t> </a:t>
            </a:r>
            <a:r>
              <a:rPr lang="ru-RU" dirty="0">
                <a:cs typeface="Arial" panose="020B0604020202020204" pitchFamily="34" charset="0"/>
              </a:rPr>
              <a:t>– </a:t>
            </a:r>
            <a:r>
              <a:rPr lang="en-US" dirty="0">
                <a:cs typeface="Arial" panose="020B0604020202020204" pitchFamily="34" charset="0"/>
              </a:rPr>
              <a:t>contains a string with information about the sequence of calls that led to the error, in older browsers</a:t>
            </a:r>
            <a:endParaRPr lang="ru-RU" dirty="0">
              <a:cs typeface="Arial" panose="020B0604020202020204" pitchFamily="34" charset="0"/>
            </a:endParaRPr>
          </a:p>
          <a:p>
            <a:r>
              <a:rPr lang="en-US" sz="2400" dirty="0">
                <a:latin typeface="Calibri" pitchFamily="34" charset="0"/>
                <a:cs typeface="Courier New" panose="02070309020205020404" pitchFamily="49" charset="0"/>
              </a:rPr>
              <a:t>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rPr>
              <a:t>Handling exceptions. </a:t>
            </a:r>
            <a:r>
              <a:rPr lang="en-US" sz="3600" b="1" dirty="0">
                <a:latin typeface="Proxima Nova Black" charset="0"/>
              </a:rPr>
              <a:t>Error object</a:t>
            </a:r>
          </a:p>
        </p:txBody>
      </p:sp>
      <p:sp>
        <p:nvSpPr>
          <p:cNvPr id="4" name="Rectangle 1"/>
          <p:cNvSpPr>
            <a:spLocks noChangeArrowheads="1"/>
          </p:cNvSpPr>
          <p:nvPr/>
        </p:nvSpPr>
        <p:spPr bwMode="auto">
          <a:xfrm>
            <a:off x="449810" y="1740670"/>
            <a:ext cx="317311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ru-RU" sz="2400" b="1" i="0" u="none" strike="noStrike" cap="none" normalizeH="0" baseline="0" dirty="0" err="1">
                <a:ln>
                  <a:noFill/>
                </a:ln>
                <a:solidFill>
                  <a:srgbClr val="7030A0"/>
                </a:solidFill>
                <a:effectLst/>
                <a:cs typeface="Arial" charset="0"/>
              </a:rPr>
              <a:t>Error</a:t>
            </a:r>
            <a:r>
              <a:rPr kumimoji="0" lang="ru-RU" sz="2400" b="1" i="0" u="none" strike="noStrike" cap="none" normalizeH="0" baseline="0" dirty="0">
                <a:ln>
                  <a:noFill/>
                </a:ln>
                <a:solidFill>
                  <a:srgbClr val="7030A0"/>
                </a:solidFill>
                <a:effectLst/>
                <a:cs typeface="Arial" charset="0"/>
              </a:rPr>
              <a:t> </a:t>
            </a:r>
            <a:r>
              <a:rPr kumimoji="0" lang="en-US" sz="2400" b="1" i="0" u="none" strike="noStrike" cap="none" normalizeH="0" baseline="0" dirty="0">
                <a:ln>
                  <a:noFill/>
                </a:ln>
                <a:solidFill>
                  <a:srgbClr val="7030A0"/>
                </a:solidFill>
                <a:effectLst/>
                <a:cs typeface="Arial" charset="0"/>
              </a:rPr>
              <a:t>o</a:t>
            </a:r>
            <a:r>
              <a:rPr kumimoji="0" lang="ru-RU" sz="2400" b="1" i="0" u="none" strike="noStrike" cap="none" normalizeH="0" baseline="0" dirty="0" err="1">
                <a:ln>
                  <a:noFill/>
                </a:ln>
                <a:solidFill>
                  <a:srgbClr val="7030A0"/>
                </a:solidFill>
                <a:effectLst/>
                <a:cs typeface="Arial" charset="0"/>
              </a:rPr>
              <a:t>bject</a:t>
            </a:r>
            <a:r>
              <a:rPr kumimoji="0" lang="ru-RU" sz="2400" b="1" i="0" u="none" strike="noStrike" cap="none" normalizeH="0" baseline="0" dirty="0">
                <a:ln>
                  <a:noFill/>
                </a:ln>
                <a:solidFill>
                  <a:srgbClr val="7030A0"/>
                </a:solidFill>
                <a:effectLst/>
                <a:cs typeface="Arial" charset="0"/>
              </a:rPr>
              <a:t> </a:t>
            </a:r>
            <a:r>
              <a:rPr lang="en-US" sz="2400" b="1" dirty="0">
                <a:solidFill>
                  <a:srgbClr val="7030A0"/>
                </a:solidFill>
                <a:cs typeface="Arial" charset="0"/>
              </a:rPr>
              <a:t>p</a:t>
            </a:r>
            <a:r>
              <a:rPr kumimoji="0" lang="ru-RU" sz="2400" b="1" i="0" u="none" strike="noStrike" cap="none" normalizeH="0" baseline="0" dirty="0" err="1">
                <a:ln>
                  <a:noFill/>
                </a:ln>
                <a:solidFill>
                  <a:srgbClr val="7030A0"/>
                </a:solidFill>
                <a:effectLst/>
                <a:cs typeface="Arial" charset="0"/>
              </a:rPr>
              <a:t>roperties</a:t>
            </a:r>
            <a:r>
              <a:rPr kumimoji="0" lang="en-US" sz="2400" b="1" i="0" u="none" strike="noStrike" cap="none" normalizeH="0" baseline="0" dirty="0">
                <a:ln>
                  <a:noFill/>
                </a:ln>
                <a:solidFill>
                  <a:schemeClr val="tx1"/>
                </a:solidFill>
                <a:effectLst/>
                <a:cs typeface="Arial" charset="0"/>
              </a:rPr>
              <a:t>:</a:t>
            </a:r>
            <a:endParaRPr kumimoji="0" lang="ru-RU" sz="2400" b="1" i="0" u="none" strike="noStrike" cap="none" normalizeH="0" baseline="0" dirty="0">
              <a:ln>
                <a:noFill/>
              </a:ln>
              <a:solidFill>
                <a:schemeClr val="tx1"/>
              </a:solidFill>
              <a:effectLst/>
              <a:cs typeface="Arial" charset="0"/>
            </a:endParaRPr>
          </a:p>
        </p:txBody>
      </p:sp>
      <p:sp>
        <p:nvSpPr>
          <p:cNvPr id="2" name="Прямоугольник 1"/>
          <p:cNvSpPr/>
          <p:nvPr/>
        </p:nvSpPr>
        <p:spPr>
          <a:xfrm>
            <a:off x="332846" y="4198245"/>
            <a:ext cx="11859153" cy="2031325"/>
          </a:xfrm>
          <a:prstGeom prst="rect">
            <a:avLst/>
          </a:prstGeom>
        </p:spPr>
        <p:txBody>
          <a:bodyPr wrap="square">
            <a:spAutoFit/>
          </a:bodyPr>
          <a:lstStyle/>
          <a:p>
            <a:r>
              <a:rPr lang="en-US" dirty="0">
                <a:solidFill>
                  <a:srgbClr val="7030A0"/>
                </a:solidFill>
                <a:latin typeface="Consolas" pitchFamily="49" charset="0"/>
                <a:cs typeface="Consolas" pitchFamily="49" charset="0"/>
              </a:rPr>
              <a:t>try</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new</a:t>
            </a:r>
            <a:r>
              <a:rPr lang="en-US" dirty="0">
                <a:latin typeface="Consolas" pitchFamily="49" charset="0"/>
                <a:cs typeface="Consolas" pitchFamily="49" charset="0"/>
              </a:rPr>
              <a:t> User();</a:t>
            </a:r>
          </a:p>
          <a:p>
            <a:r>
              <a:rPr lang="en-US" dirty="0">
                <a:latin typeface="Consolas" pitchFamily="49" charset="0"/>
                <a:cs typeface="Consolas" pitchFamily="49" charset="0"/>
              </a:rPr>
              <a:t>} </a:t>
            </a:r>
            <a:r>
              <a:rPr lang="en-US" dirty="0">
                <a:solidFill>
                  <a:srgbClr val="7030A0"/>
                </a:solidFill>
                <a:latin typeface="Consolas" pitchFamily="49" charset="0"/>
                <a:cs typeface="Consolas" pitchFamily="49" charset="0"/>
              </a:rPr>
              <a:t>catch</a:t>
            </a:r>
            <a:r>
              <a:rPr lang="en-US" dirty="0">
                <a:latin typeface="Consolas" pitchFamily="49" charset="0"/>
                <a:cs typeface="Consolas" pitchFamily="49" charset="0"/>
              </a:rPr>
              <a:t> (</a:t>
            </a:r>
            <a:r>
              <a:rPr lang="en-US" dirty="0">
                <a:solidFill>
                  <a:schemeClr val="accent4">
                    <a:lumMod val="50000"/>
                  </a:schemeClr>
                </a:solidFill>
                <a:latin typeface="Consolas" pitchFamily="49" charset="0"/>
                <a:cs typeface="Consolas" pitchFamily="49" charset="0"/>
              </a:rPr>
              <a:t>exception</a:t>
            </a:r>
            <a:r>
              <a:rPr lang="en-US" dirty="0">
                <a:latin typeface="Consolas" pitchFamily="49" charset="0"/>
                <a:cs typeface="Consolas" pitchFamily="49" charset="0"/>
              </a:rPr>
              <a:t>) {</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a:solidFill>
                  <a:schemeClr val="accent4">
                    <a:lumMod val="50000"/>
                  </a:schemeClr>
                </a:solidFill>
                <a:latin typeface="Consolas" pitchFamily="49" charset="0"/>
                <a:cs typeface="Consolas" pitchFamily="49" charset="0"/>
              </a:rPr>
              <a:t>exception</a:t>
            </a:r>
            <a:r>
              <a:rPr lang="en-US" dirty="0">
                <a:latin typeface="Consolas" pitchFamily="49" charset="0"/>
                <a:cs typeface="Consolas" pitchFamily="49" charset="0"/>
              </a:rPr>
              <a:t>.name); // "</a:t>
            </a:r>
            <a:r>
              <a:rPr lang="en-US" dirty="0" err="1">
                <a:latin typeface="Consolas" pitchFamily="49" charset="0"/>
                <a:cs typeface="Consolas" pitchFamily="49" charset="0"/>
              </a:rPr>
              <a:t>ReferenceError</a:t>
            </a:r>
            <a:r>
              <a:rPr lang="en-US" dirty="0">
                <a:latin typeface="Consolas" pitchFamily="49" charset="0"/>
                <a:cs typeface="Consolas" pitchFamily="49" charset="0"/>
              </a:rPr>
              <a: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exception</a:t>
            </a:r>
            <a:r>
              <a:rPr lang="en-US" dirty="0" err="1">
                <a:latin typeface="Consolas" pitchFamily="49" charset="0"/>
                <a:cs typeface="Consolas" pitchFamily="49" charset="0"/>
              </a:rPr>
              <a:t>.message</a:t>
            </a:r>
            <a:r>
              <a:rPr lang="en-US" dirty="0">
                <a:latin typeface="Consolas" pitchFamily="49" charset="0"/>
                <a:cs typeface="Consolas" pitchFamily="49" charset="0"/>
              </a:rPr>
              <a:t>); // "User is not defined"</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solidFill>
                  <a:schemeClr val="accent4">
                    <a:lumMod val="50000"/>
                  </a:schemeClr>
                </a:solidFill>
                <a:latin typeface="Consolas" pitchFamily="49" charset="0"/>
                <a:cs typeface="Consolas" pitchFamily="49" charset="0"/>
              </a:rPr>
              <a:t>exception</a:t>
            </a:r>
            <a:r>
              <a:rPr lang="en-US" dirty="0" err="1">
                <a:latin typeface="Consolas" pitchFamily="49" charset="0"/>
                <a:cs typeface="Consolas" pitchFamily="49" charset="0"/>
              </a:rPr>
              <a:t>.stack</a:t>
            </a:r>
            <a:r>
              <a:rPr lang="en-US" dirty="0">
                <a:latin typeface="Consolas" pitchFamily="49" charset="0"/>
                <a:cs typeface="Consolas" pitchFamily="49" charset="0"/>
              </a:rPr>
              <a:t>); // "</a:t>
            </a:r>
            <a:r>
              <a:rPr lang="en-US" dirty="0" err="1">
                <a:latin typeface="Consolas" pitchFamily="49" charset="0"/>
                <a:cs typeface="Consolas" pitchFamily="49" charset="0"/>
              </a:rPr>
              <a:t>ReferenceError:User</a:t>
            </a:r>
            <a:r>
              <a:rPr lang="en-US" dirty="0">
                <a:latin typeface="Consolas" pitchFamily="49" charset="0"/>
                <a:cs typeface="Consolas" pitchFamily="49" charset="0"/>
              </a:rPr>
              <a:t> is not defined at example.html:42 "</a:t>
            </a:r>
          </a:p>
          <a:p>
            <a:r>
              <a:rPr lang="en-US" dirty="0">
                <a:latin typeface="Consolas" pitchFamily="49" charset="0"/>
                <a:cs typeface="Consolas" pitchFamily="49" charset="0"/>
              </a:rPr>
              <a:t>}</a:t>
            </a:r>
          </a:p>
        </p:txBody>
      </p:sp>
    </p:spTree>
    <p:extLst>
      <p:ext uri="{BB962C8B-B14F-4D97-AF65-F5344CB8AC3E}">
        <p14:creationId xmlns:p14="http://schemas.microsoft.com/office/powerpoint/2010/main" val="3337977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3523262" cy="525970"/>
          </a:xfrm>
        </p:spPr>
        <p:txBody>
          <a:bodyPr/>
          <a:lstStyle/>
          <a:p>
            <a:r>
              <a:rPr lang="en-US" sz="3600" dirty="0">
                <a:latin typeface="Proxima Nova Black" charset="0"/>
              </a:rPr>
              <a:t>Handling exceptions. </a:t>
            </a:r>
            <a:r>
              <a:rPr lang="en-US" sz="3600" b="1" dirty="0">
                <a:latin typeface="Proxima Nova Black" charset="0"/>
              </a:rPr>
              <a:t>Error name types</a:t>
            </a:r>
          </a:p>
        </p:txBody>
      </p:sp>
      <p:sp>
        <p:nvSpPr>
          <p:cNvPr id="5" name="Прямоугольник 4"/>
          <p:cNvSpPr/>
          <p:nvPr/>
        </p:nvSpPr>
        <p:spPr>
          <a:xfrm>
            <a:off x="453655" y="851455"/>
            <a:ext cx="11305953" cy="430887"/>
          </a:xfrm>
          <a:prstGeom prst="rect">
            <a:avLst/>
          </a:prstGeom>
        </p:spPr>
        <p:txBody>
          <a:bodyPr wrap="square">
            <a:spAutoFit/>
          </a:bodyPr>
          <a:lstStyle/>
          <a:p>
            <a:pPr lvl="0" fontAlgn="base">
              <a:spcBef>
                <a:spcPct val="0"/>
              </a:spcBef>
              <a:spcAft>
                <a:spcPct val="0"/>
              </a:spcAft>
            </a:pPr>
            <a:r>
              <a:rPr lang="ru-RU" sz="2200" dirty="0" err="1">
                <a:cs typeface="Arial" charset="0"/>
              </a:rPr>
              <a:t>Six</a:t>
            </a:r>
            <a:r>
              <a:rPr lang="ru-RU" sz="2200" dirty="0">
                <a:cs typeface="Arial" charset="0"/>
              </a:rPr>
              <a:t> </a:t>
            </a:r>
            <a:r>
              <a:rPr lang="ru-RU" sz="2200" dirty="0" err="1">
                <a:cs typeface="Arial" charset="0"/>
              </a:rPr>
              <a:t>different</a:t>
            </a:r>
            <a:r>
              <a:rPr lang="ru-RU" sz="2200" dirty="0">
                <a:cs typeface="Arial" charset="0"/>
              </a:rPr>
              <a:t> </a:t>
            </a:r>
            <a:r>
              <a:rPr lang="en-US" sz="2200" dirty="0">
                <a:cs typeface="Arial" charset="0"/>
              </a:rPr>
              <a:t>types (</a:t>
            </a:r>
            <a:r>
              <a:rPr lang="ru-RU" sz="2200" dirty="0" err="1">
                <a:cs typeface="Arial" charset="0"/>
              </a:rPr>
              <a:t>values</a:t>
            </a:r>
            <a:r>
              <a:rPr lang="en-US" sz="2200" dirty="0">
                <a:cs typeface="Arial" charset="0"/>
              </a:rPr>
              <a:t>)</a:t>
            </a:r>
            <a:r>
              <a:rPr lang="ru-RU" sz="2200" dirty="0">
                <a:cs typeface="Arial" charset="0"/>
              </a:rPr>
              <a:t> </a:t>
            </a:r>
            <a:r>
              <a:rPr lang="ru-RU" sz="2200" dirty="0" err="1">
                <a:cs typeface="Arial" charset="0"/>
              </a:rPr>
              <a:t>can</a:t>
            </a:r>
            <a:r>
              <a:rPr lang="ru-RU" sz="2200" dirty="0">
                <a:cs typeface="Arial" charset="0"/>
              </a:rPr>
              <a:t> </a:t>
            </a:r>
            <a:r>
              <a:rPr lang="ru-RU" sz="2200" dirty="0" err="1">
                <a:cs typeface="Arial" charset="0"/>
              </a:rPr>
              <a:t>be</a:t>
            </a:r>
            <a:r>
              <a:rPr lang="ru-RU" sz="2200" dirty="0">
                <a:cs typeface="Arial" charset="0"/>
              </a:rPr>
              <a:t> </a:t>
            </a:r>
            <a:r>
              <a:rPr lang="ru-RU" sz="2200" dirty="0" err="1">
                <a:cs typeface="Arial" charset="0"/>
              </a:rPr>
              <a:t>returned</a:t>
            </a:r>
            <a:r>
              <a:rPr lang="ru-RU" sz="2200" dirty="0">
                <a:cs typeface="Arial" charset="0"/>
              </a:rPr>
              <a:t> </a:t>
            </a:r>
            <a:r>
              <a:rPr lang="ru-RU" sz="2200" dirty="0" err="1">
                <a:cs typeface="Arial" charset="0"/>
              </a:rPr>
              <a:t>by</a:t>
            </a:r>
            <a:r>
              <a:rPr lang="ru-RU" sz="2200" dirty="0">
                <a:cs typeface="Arial" charset="0"/>
              </a:rPr>
              <a:t> </a:t>
            </a:r>
            <a:r>
              <a:rPr lang="ru-RU" sz="2200" dirty="0" err="1">
                <a:cs typeface="Arial" charset="0"/>
              </a:rPr>
              <a:t>the</a:t>
            </a:r>
            <a:r>
              <a:rPr lang="ru-RU" sz="2200" dirty="0">
                <a:cs typeface="Arial" charset="0"/>
              </a:rPr>
              <a:t> </a:t>
            </a:r>
            <a:r>
              <a:rPr lang="ru-RU" sz="2200" b="1" dirty="0" err="1">
                <a:solidFill>
                  <a:srgbClr val="7030A0"/>
                </a:solidFill>
                <a:cs typeface="Arial" charset="0"/>
              </a:rPr>
              <a:t>error</a:t>
            </a:r>
            <a:r>
              <a:rPr lang="ru-RU" sz="2200" b="1" dirty="0">
                <a:solidFill>
                  <a:srgbClr val="7030A0"/>
                </a:solidFill>
                <a:cs typeface="Arial" charset="0"/>
              </a:rPr>
              <a:t> </a:t>
            </a:r>
            <a:r>
              <a:rPr lang="ru-RU" sz="2200" b="1" dirty="0" err="1">
                <a:solidFill>
                  <a:srgbClr val="7030A0"/>
                </a:solidFill>
                <a:cs typeface="Arial" charset="0"/>
              </a:rPr>
              <a:t>name</a:t>
            </a:r>
            <a:r>
              <a:rPr lang="ru-RU" sz="2200" b="1" dirty="0">
                <a:solidFill>
                  <a:srgbClr val="7030A0"/>
                </a:solidFill>
                <a:cs typeface="Arial" charset="0"/>
              </a:rPr>
              <a:t> </a:t>
            </a:r>
            <a:r>
              <a:rPr lang="ru-RU" sz="2200" b="1" dirty="0" err="1">
                <a:solidFill>
                  <a:srgbClr val="7030A0"/>
                </a:solidFill>
                <a:cs typeface="Arial" charset="0"/>
              </a:rPr>
              <a:t>property</a:t>
            </a:r>
            <a:r>
              <a:rPr lang="ru-RU" sz="2200" dirty="0">
                <a:cs typeface="Arial" charset="0"/>
              </a:rPr>
              <a:t>:</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0746" y="2169596"/>
            <a:ext cx="10351770" cy="357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Прямоугольник 6"/>
          <p:cNvSpPr/>
          <p:nvPr/>
        </p:nvSpPr>
        <p:spPr>
          <a:xfrm>
            <a:off x="4378561" y="1690577"/>
            <a:ext cx="3184333" cy="430887"/>
          </a:xfrm>
          <a:prstGeom prst="rect">
            <a:avLst/>
          </a:prstGeom>
        </p:spPr>
        <p:txBody>
          <a:bodyPr wrap="none">
            <a:spAutoFit/>
          </a:bodyPr>
          <a:lstStyle/>
          <a:p>
            <a:r>
              <a:rPr lang="en-US" sz="2200" b="1" dirty="0"/>
              <a:t>Error name types (values)</a:t>
            </a:r>
          </a:p>
        </p:txBody>
      </p:sp>
      <p:sp>
        <p:nvSpPr>
          <p:cNvPr id="2" name="Прямоугольник 1"/>
          <p:cNvSpPr/>
          <p:nvPr/>
        </p:nvSpPr>
        <p:spPr>
          <a:xfrm>
            <a:off x="453655" y="6061962"/>
            <a:ext cx="6745821" cy="430887"/>
          </a:xfrm>
          <a:prstGeom prst="rect">
            <a:avLst/>
          </a:prstGeom>
        </p:spPr>
        <p:txBody>
          <a:bodyPr wrap="none">
            <a:spAutoFit/>
          </a:bodyPr>
          <a:lstStyle/>
          <a:p>
            <a:r>
              <a:rPr lang="en-US" sz="2200" dirty="0"/>
              <a:t>In fact, these are built-in constructors for standard errors.</a:t>
            </a:r>
            <a:endParaRPr lang="ru-RU" sz="2200" dirty="0"/>
          </a:p>
        </p:txBody>
      </p:sp>
    </p:spTree>
    <p:extLst>
      <p:ext uri="{BB962C8B-B14F-4D97-AF65-F5344CB8AC3E}">
        <p14:creationId xmlns:p14="http://schemas.microsoft.com/office/powerpoint/2010/main" val="29669448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3" y="1190954"/>
            <a:ext cx="11494709" cy="5667045"/>
          </a:xfrm>
        </p:spPr>
        <p:txBody>
          <a:bodyPr rtlCol="0">
            <a:noAutofit/>
          </a:bodyPr>
          <a:lstStyle/>
          <a:p>
            <a:pPr marL="0" lvl="1" algn="just" defTabSz="360000">
              <a:spcAft>
                <a:spcPts val="1800"/>
              </a:spcAft>
              <a:defRPr/>
            </a:pPr>
            <a:r>
              <a:rPr lang="en-US" dirty="0">
                <a:cs typeface="Arial" panose="020B0604020202020204" pitchFamily="34" charset="0"/>
              </a:rPr>
              <a:t>It is possible to generate (create) your own exceptions, the </a:t>
            </a:r>
            <a:r>
              <a:rPr lang="en-US" b="1" dirty="0">
                <a:solidFill>
                  <a:srgbClr val="7030A0"/>
                </a:solidFill>
                <a:cs typeface="Arial" panose="020B0604020202020204" pitchFamily="34" charset="0"/>
              </a:rPr>
              <a:t>throw keyword </a:t>
            </a:r>
            <a:r>
              <a:rPr lang="en-US" dirty="0">
                <a:cs typeface="Arial" panose="020B0604020202020204" pitchFamily="34" charset="0"/>
              </a:rPr>
              <a:t>is used for this, followed by the </a:t>
            </a:r>
            <a:r>
              <a:rPr lang="en-US" b="1" dirty="0">
                <a:solidFill>
                  <a:srgbClr val="7030A0"/>
                </a:solidFill>
                <a:cs typeface="Arial" panose="020B0604020202020204" pitchFamily="34" charset="0"/>
              </a:rPr>
              <a:t>error object</a:t>
            </a:r>
            <a:r>
              <a:rPr lang="en-US" b="1" dirty="0">
                <a:cs typeface="Arial" panose="020B0604020202020204" pitchFamily="34" charset="0"/>
              </a:rPr>
              <a:t>:</a:t>
            </a:r>
          </a:p>
          <a:p>
            <a:pPr marL="2057466" lvl="6" indent="0" algn="just" defTabSz="360000">
              <a:buNone/>
              <a:defRPr/>
            </a:pPr>
            <a:r>
              <a:rPr lang="en-US" sz="2400" dirty="0"/>
              <a:t>	</a:t>
            </a:r>
            <a:r>
              <a:rPr lang="en-US" sz="2400" b="1" dirty="0">
                <a:solidFill>
                  <a:srgbClr val="7030A0"/>
                </a:solidFill>
              </a:rPr>
              <a:t>throw</a:t>
            </a:r>
            <a:r>
              <a:rPr lang="en-US" sz="2400" dirty="0">
                <a:solidFill>
                  <a:srgbClr val="002060"/>
                </a:solidFill>
              </a:rPr>
              <a:t> </a:t>
            </a:r>
            <a:r>
              <a:rPr lang="en-US" sz="2400" dirty="0"/>
              <a:t>&lt;error object</a:t>
            </a:r>
            <a:r>
              <a:rPr lang="ru-RU" sz="2400" dirty="0"/>
              <a:t>&gt;</a:t>
            </a:r>
            <a:endParaRPr lang="en-US" sz="2400" dirty="0"/>
          </a:p>
          <a:p>
            <a:pPr marL="2286066" lvl="6" algn="just" defTabSz="360000">
              <a:defRPr/>
            </a:pPr>
            <a:endParaRPr lang="en-US" sz="2200" b="1" dirty="0">
              <a:cs typeface="Arial" panose="020B0604020202020204" pitchFamily="34" charset="0"/>
            </a:endParaRPr>
          </a:p>
          <a:p>
            <a:pPr marL="0" lvl="1" algn="just" defTabSz="360000">
              <a:defRPr/>
            </a:pPr>
            <a:r>
              <a:rPr lang="en-US" dirty="0">
                <a:cs typeface="Arial" panose="020B0604020202020204" pitchFamily="34" charset="0"/>
              </a:rPr>
              <a:t>You can </a:t>
            </a:r>
            <a:r>
              <a:rPr lang="en-US" b="1" dirty="0">
                <a:solidFill>
                  <a:srgbClr val="7030A0"/>
                </a:solidFill>
                <a:cs typeface="Arial" panose="020B0604020202020204" pitchFamily="34" charset="0"/>
              </a:rPr>
              <a:t>pass anything </a:t>
            </a:r>
            <a:r>
              <a:rPr lang="en-US" dirty="0">
                <a:cs typeface="Arial" panose="020B0604020202020204" pitchFamily="34" charset="0"/>
              </a:rPr>
              <a:t>as an error object, for example, a number or a string, but it is desirable that it be an </a:t>
            </a:r>
            <a:r>
              <a:rPr lang="en-US" b="1" dirty="0">
                <a:solidFill>
                  <a:srgbClr val="7030A0"/>
                </a:solidFill>
                <a:cs typeface="Arial" panose="020B0604020202020204" pitchFamily="34" charset="0"/>
              </a:rPr>
              <a:t>object</a:t>
            </a:r>
            <a:r>
              <a:rPr lang="en-US" dirty="0">
                <a:solidFill>
                  <a:srgbClr val="7030A0"/>
                </a:solidFill>
                <a:cs typeface="Arial" panose="020B0604020202020204" pitchFamily="34" charset="0"/>
              </a:rPr>
              <a:t> </a:t>
            </a:r>
            <a:r>
              <a:rPr lang="en-US" dirty="0">
                <a:cs typeface="Arial" panose="020B0604020202020204" pitchFamily="34" charset="0"/>
              </a:rPr>
              <a:t>compatible with the standard one, at least with the presence of the name and message properties.</a:t>
            </a:r>
          </a:p>
          <a:p>
            <a:pPr marL="0" lvl="1" algn="just" defTabSz="360000">
              <a:defRPr/>
            </a:pPr>
            <a:endParaRPr lang="ru-RU" sz="2000" b="1" dirty="0">
              <a:latin typeface="Arial" panose="020B0604020202020204" pitchFamily="34" charset="0"/>
              <a:cs typeface="Arial" panose="020B0604020202020204" pitchFamily="34" charset="0"/>
            </a:endParaRPr>
          </a:p>
          <a:p>
            <a:pPr marL="0" lvl="1" algn="just" defTabSz="360000">
              <a:defRPr/>
            </a:pPr>
            <a:r>
              <a:rPr lang="en-US" dirty="0"/>
              <a:t>It is possible to use built-in constructors for standard errors: Error, </a:t>
            </a:r>
            <a:r>
              <a:rPr lang="en-US" dirty="0" err="1"/>
              <a:t>SyntaxError</a:t>
            </a:r>
            <a:r>
              <a:rPr lang="en-US" dirty="0"/>
              <a:t>, </a:t>
            </a:r>
            <a:r>
              <a:rPr lang="en-US" dirty="0" err="1"/>
              <a:t>ReferenceError</a:t>
            </a:r>
            <a:r>
              <a:rPr lang="en-US" dirty="0"/>
              <a:t>, </a:t>
            </a:r>
            <a:r>
              <a:rPr lang="en-US" dirty="0" err="1"/>
              <a:t>TypeError</a:t>
            </a:r>
            <a:r>
              <a:rPr lang="en-US" dirty="0"/>
              <a:t>.</a:t>
            </a:r>
            <a:endParaRPr lang="uk-UA" dirty="0"/>
          </a:p>
          <a:p>
            <a:pPr marL="0" lvl="1" algn="just" defTabSz="360000">
              <a:defRPr/>
            </a:pPr>
            <a:endParaRPr lang="en-US" b="1" dirty="0">
              <a:latin typeface="Arial" panose="020B0604020202020204" pitchFamily="34" charset="0"/>
              <a:cs typeface="Arial" panose="020B0604020202020204" pitchFamily="34" charset="0"/>
            </a:endParaRPr>
          </a:p>
          <a:p>
            <a:pPr marL="0" lvl="1" algn="just" defTabSz="360000">
              <a:defRPr/>
            </a:pPr>
            <a:r>
              <a:rPr lang="en-US" sz="2000" b="1" dirty="0">
                <a:latin typeface="Arial" panose="020B0604020202020204" pitchFamily="34" charset="0"/>
                <a:cs typeface="Arial" panose="020B0604020202020204" pitchFamily="34" charset="0"/>
              </a:rPr>
              <a:t>Example:</a:t>
            </a:r>
          </a:p>
          <a:p>
            <a:pPr marL="914306" lvl="3" algn="just" defTabSz="360000">
              <a:defRPr/>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error</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SyntaxError</a:t>
            </a:r>
            <a:r>
              <a:rPr lang="en-US" sz="2000" dirty="0">
                <a:latin typeface="Consolas" pitchFamily="49" charset="0"/>
                <a:cs typeface="Consolas" pitchFamily="49" charset="0"/>
              </a:rPr>
              <a:t>(message); </a:t>
            </a:r>
          </a:p>
          <a:p>
            <a:pPr marL="914306" lvl="3" algn="just" defTabSz="360000">
              <a:defRPr/>
            </a:pPr>
            <a:r>
              <a:rPr lang="en-US" sz="2000" dirty="0">
                <a:solidFill>
                  <a:srgbClr val="0070C0"/>
                </a:solidFill>
                <a:latin typeface="Consolas" pitchFamily="49" charset="0"/>
                <a:cs typeface="Consolas" pitchFamily="49" charset="0"/>
              </a:rPr>
              <a:t>let </a:t>
            </a:r>
            <a:r>
              <a:rPr lang="en-US" sz="2000" dirty="0">
                <a:solidFill>
                  <a:schemeClr val="accent4">
                    <a:lumMod val="50000"/>
                  </a:schemeClr>
                </a:solidFill>
                <a:latin typeface="Consolas" pitchFamily="49" charset="0"/>
                <a:cs typeface="Consolas" pitchFamily="49" charset="0"/>
              </a:rPr>
              <a:t>error</a:t>
            </a:r>
            <a:r>
              <a:rPr lang="en-US" sz="2000" dirty="0">
                <a:latin typeface="Consolas" pitchFamily="49" charset="0"/>
                <a:cs typeface="Consolas" pitchFamily="49" charset="0"/>
              </a:rPr>
              <a:t> =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ReferenceError</a:t>
            </a:r>
            <a:r>
              <a:rPr lang="en-US" sz="2000" dirty="0">
                <a:latin typeface="Consolas" pitchFamily="49" charset="0"/>
                <a:cs typeface="Consolas" pitchFamily="49" charset="0"/>
              </a:rPr>
              <a:t>(message);</a:t>
            </a:r>
            <a:endParaRPr lang="uk-UA" sz="2000" b="1" dirty="0">
              <a:latin typeface="Consolas" pitchFamily="49" charset="0"/>
              <a:cs typeface="Consolas" pitchFamily="49" charset="0"/>
            </a:endParaRPr>
          </a:p>
          <a:p>
            <a:pPr marL="0" lvl="1" algn="just" defTabSz="360000">
              <a:defRPr/>
            </a:pPr>
            <a:endParaRPr lang="en-US" sz="2000" b="1" dirty="0">
              <a:latin typeface="Arial" panose="020B0604020202020204" pitchFamily="34" charset="0"/>
              <a:cs typeface="Arial" panose="020B0604020202020204" pitchFamily="34" charset="0"/>
            </a:endParaRPr>
          </a:p>
          <a:p>
            <a:pPr marL="0" lvl="1" algn="just" defTabSz="360000">
              <a:defRPr/>
            </a:pPr>
            <a:endParaRPr lang="en-US" sz="2000" b="1"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Own exceptions generation</a:t>
            </a:r>
            <a:endParaRPr lang="en-US" sz="3600" b="1" dirty="0">
              <a:latin typeface="Proxima Nova Black" charset="0"/>
            </a:endParaRPr>
          </a:p>
        </p:txBody>
      </p:sp>
    </p:spTree>
    <p:extLst>
      <p:ext uri="{BB962C8B-B14F-4D97-AF65-F5344CB8AC3E}">
        <p14:creationId xmlns:p14="http://schemas.microsoft.com/office/powerpoint/2010/main" val="2419973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96493" y="2254227"/>
            <a:ext cx="11494709" cy="5667045"/>
          </a:xfrm>
        </p:spPr>
        <p:txBody>
          <a:bodyPr rtlCol="0">
            <a:noAutofit/>
          </a:bodyPr>
          <a:lstStyle/>
          <a:p>
            <a:pPr>
              <a:spcBef>
                <a:spcPts val="0"/>
              </a:spcBef>
            </a:pPr>
            <a:r>
              <a:rPr lang="en-US" sz="2000" dirty="0">
                <a:solidFill>
                  <a:srgbClr val="0070C0"/>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latin typeface="Consolas" pitchFamily="49" charset="0"/>
                <a:cs typeface="Consolas" pitchFamily="49" charset="0"/>
              </a:rPr>
              <a:t>enterPIN</a:t>
            </a:r>
            <a:r>
              <a:rPr lang="en-US" sz="2000" dirty="0">
                <a:latin typeface="Consolas" pitchFamily="49" charset="0"/>
                <a:cs typeface="Consolas" pitchFamily="49" charset="0"/>
              </a:rPr>
              <a:t>()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pin = </a:t>
            </a:r>
            <a:r>
              <a:rPr lang="en-US" sz="2000" dirty="0">
                <a:solidFill>
                  <a:srgbClr val="0070C0"/>
                </a:solidFill>
                <a:latin typeface="Consolas" pitchFamily="49" charset="0"/>
                <a:cs typeface="Consolas" pitchFamily="49" charset="0"/>
              </a:rPr>
              <a:t>prompt</a:t>
            </a:r>
            <a:r>
              <a:rPr lang="en-US" sz="2000" dirty="0">
                <a:latin typeface="Consolas" pitchFamily="49" charset="0"/>
                <a:cs typeface="Consolas" pitchFamily="49" charset="0"/>
              </a:rPr>
              <a:t>("Enter PIN-number (max length 4):",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if</a:t>
            </a:r>
            <a:r>
              <a:rPr lang="en-US" sz="2000" dirty="0">
                <a:latin typeface="Consolas" pitchFamily="49" charset="0"/>
                <a:cs typeface="Consolas" pitchFamily="49" charset="0"/>
              </a:rPr>
              <a:t> (</a:t>
            </a:r>
            <a:r>
              <a:rPr lang="en-US" sz="2000" dirty="0" err="1">
                <a:latin typeface="Consolas" pitchFamily="49" charset="0"/>
                <a:cs typeface="Consolas" pitchFamily="49" charset="0"/>
              </a:rPr>
              <a:t>pin.length</a:t>
            </a:r>
            <a:r>
              <a:rPr lang="en-US" sz="2000" dirty="0">
                <a:latin typeface="Consolas" pitchFamily="49" charset="0"/>
                <a:cs typeface="Consolas" pitchFamily="49" charset="0"/>
              </a:rPr>
              <a:t> &gt; 4) {</a:t>
            </a:r>
          </a:p>
          <a:p>
            <a:pPr>
              <a:spcBef>
                <a:spcPts val="0"/>
              </a:spcBef>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throw</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new</a:t>
            </a:r>
            <a:r>
              <a:rPr lang="en-US" sz="2000" dirty="0">
                <a:latin typeface="Consolas" pitchFamily="49" charset="0"/>
                <a:cs typeface="Consolas" pitchFamily="49" charset="0"/>
              </a:rPr>
              <a:t> Error("Line length greater than 4 characters");</a:t>
            </a:r>
          </a:p>
          <a:p>
            <a:pPr>
              <a:spcBef>
                <a:spcPts val="0"/>
              </a:spcBef>
            </a:pPr>
            <a:r>
              <a:rPr lang="en-US" sz="2000" dirty="0">
                <a:latin typeface="Consolas" pitchFamily="49" charset="0"/>
                <a:cs typeface="Consolas" pitchFamily="49" charset="0"/>
              </a:rPr>
              <a:t>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return</a:t>
            </a:r>
            <a:r>
              <a:rPr lang="en-US" sz="2000" dirty="0">
                <a:latin typeface="Consolas" pitchFamily="49" charset="0"/>
                <a:cs typeface="Consolas" pitchFamily="49" charset="0"/>
              </a:rPr>
              <a:t> pin;</a:t>
            </a:r>
          </a:p>
          <a:p>
            <a:pPr>
              <a:spcBef>
                <a:spcPts val="0"/>
              </a:spcBef>
            </a:pPr>
            <a:r>
              <a:rPr lang="en-US" sz="2000" dirty="0">
                <a:latin typeface="Consolas" pitchFamily="49" charset="0"/>
                <a:cs typeface="Consolas" pitchFamily="49" charset="0"/>
              </a:rPr>
              <a:t>}</a:t>
            </a:r>
          </a:p>
          <a:p>
            <a:pPr>
              <a:spcBef>
                <a:spcPts val="0"/>
              </a:spcBef>
            </a:pPr>
            <a:r>
              <a:rPr lang="en-US" sz="2000" dirty="0">
                <a:solidFill>
                  <a:srgbClr val="0070C0"/>
                </a:solidFill>
                <a:latin typeface="Consolas" pitchFamily="49" charset="0"/>
                <a:cs typeface="Consolas" pitchFamily="49" charset="0"/>
              </a:rPr>
              <a:t>try</a:t>
            </a:r>
            <a:r>
              <a:rPr lang="en-US" sz="2000" dirty="0">
                <a:latin typeface="Consolas" pitchFamily="49" charset="0"/>
                <a:cs typeface="Consolas" pitchFamily="49" charset="0"/>
              </a:rPr>
              <a:t>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result = </a:t>
            </a:r>
            <a:r>
              <a:rPr lang="en-US" sz="2000" dirty="0" err="1">
                <a:latin typeface="Consolas" pitchFamily="49" charset="0"/>
                <a:cs typeface="Consolas" pitchFamily="49" charset="0"/>
              </a:rPr>
              <a:t>enterPIN</a:t>
            </a:r>
            <a:r>
              <a:rPr lang="en-US" sz="2000" dirty="0">
                <a:latin typeface="Consolas" pitchFamily="49" charset="0"/>
                <a:cs typeface="Consolas" pitchFamily="49" charset="0"/>
              </a:rPr>
              <a:t>();</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(result);</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catch</a:t>
            </a:r>
            <a:r>
              <a:rPr lang="en-US" sz="2000" dirty="0">
                <a:latin typeface="Consolas" pitchFamily="49" charset="0"/>
                <a:cs typeface="Consolas" pitchFamily="49" charset="0"/>
              </a:rPr>
              <a:t> (exception) {</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(exception.name);</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exception.message</a:t>
            </a:r>
            <a:r>
              <a:rPr lang="en-US" sz="2000" dirty="0">
                <a:latin typeface="Consolas" pitchFamily="49" charset="0"/>
                <a:cs typeface="Consolas" pitchFamily="49" charset="0"/>
              </a:rPr>
              <a:t>);</a:t>
            </a:r>
          </a:p>
          <a:p>
            <a:pPr>
              <a:spcBef>
                <a:spcPts val="0"/>
              </a:spcBef>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exception.stack</a:t>
            </a:r>
            <a:r>
              <a:rPr lang="en-US" sz="2000" dirty="0">
                <a:latin typeface="Consolas" pitchFamily="49" charset="0"/>
                <a:cs typeface="Consolas" pitchFamily="49" charset="0"/>
              </a:rPr>
              <a:t>);</a:t>
            </a:r>
          </a:p>
          <a:p>
            <a:pPr>
              <a:spcBef>
                <a:spcPts val="0"/>
              </a:spcBef>
            </a:pPr>
            <a:r>
              <a:rPr lang="en-US" sz="2000" dirty="0">
                <a:latin typeface="Consolas" pitchFamily="49" charset="0"/>
                <a:cs typeface="Consolas" pitchFamily="49" charset="0"/>
              </a:rPr>
              <a:t>}</a:t>
            </a:r>
          </a:p>
          <a:p>
            <a:pPr>
              <a:spcBef>
                <a:spcPts val="0"/>
              </a:spcBef>
            </a:pPr>
            <a:endParaRPr lang="en-US" sz="2000" dirty="0">
              <a:latin typeface="Consolas" pitchFamily="49" charset="0"/>
              <a:cs typeface="Consolas" pitchFamily="49" charset="0"/>
            </a:endParaRPr>
          </a:p>
          <a:p>
            <a:pPr>
              <a:spcBef>
                <a:spcPts val="0"/>
              </a:spcBef>
            </a:pPr>
            <a:endParaRPr lang="en-US"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Own exceptions generation</a:t>
            </a:r>
            <a:endParaRPr lang="en-US" sz="3600" b="1" dirty="0">
              <a:latin typeface="Proxima Nova Black" charset="0"/>
            </a:endParaRPr>
          </a:p>
        </p:txBody>
      </p:sp>
      <p:sp>
        <p:nvSpPr>
          <p:cNvPr id="2" name="Прямоугольник 1"/>
          <p:cNvSpPr/>
          <p:nvPr/>
        </p:nvSpPr>
        <p:spPr>
          <a:xfrm>
            <a:off x="421757" y="946875"/>
            <a:ext cx="11295321" cy="1138773"/>
          </a:xfrm>
          <a:prstGeom prst="rect">
            <a:avLst/>
          </a:prstGeom>
        </p:spPr>
        <p:txBody>
          <a:bodyPr wrap="square">
            <a:spAutoFit/>
          </a:bodyPr>
          <a:lstStyle/>
          <a:p>
            <a:pPr marL="0" lvl="1" algn="just" defTabSz="360000">
              <a:defRPr/>
            </a:pPr>
            <a:r>
              <a:rPr lang="en-US" sz="2200" dirty="0">
                <a:cs typeface="Arial" panose="020B0604020202020204" pitchFamily="34" charset="0"/>
              </a:rPr>
              <a:t>The </a:t>
            </a:r>
            <a:r>
              <a:rPr lang="en-US" sz="2200" dirty="0" err="1">
                <a:cs typeface="Arial" panose="020B0604020202020204" pitchFamily="34" charset="0"/>
              </a:rPr>
              <a:t>enterPIN</a:t>
            </a:r>
            <a:r>
              <a:rPr lang="en-US" sz="2200" dirty="0">
                <a:cs typeface="Arial" panose="020B0604020202020204" pitchFamily="34" charset="0"/>
              </a:rPr>
              <a:t>() function asks the user to enter a PIN number, if the number is more than 4 characters, it throws an exception. Depending on what the user enters, the script will behave differently.</a:t>
            </a:r>
            <a:endParaRPr lang="ru-RU" sz="2200" dirty="0">
              <a:cs typeface="Arial" panose="020B0604020202020204" pitchFamily="34" charset="0"/>
            </a:endParaRPr>
          </a:p>
        </p:txBody>
      </p:sp>
    </p:spTree>
    <p:extLst>
      <p:ext uri="{BB962C8B-B14F-4D97-AF65-F5344CB8AC3E}">
        <p14:creationId xmlns:p14="http://schemas.microsoft.com/office/powerpoint/2010/main" val="3529920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659246" y="2552916"/>
            <a:ext cx="11494709" cy="3858518"/>
          </a:xfrm>
        </p:spPr>
        <p:txBody>
          <a:bodyPr rtlCol="0">
            <a:noAutofit/>
          </a:bodyPr>
          <a:lstStyle/>
          <a:p>
            <a:pPr marL="0" lvl="1" defTabSz="360000">
              <a:defRPr/>
            </a:pPr>
            <a:r>
              <a:rPr lang="en-US" sz="1800" dirty="0">
                <a:solidFill>
                  <a:srgbClr val="0000FF"/>
                </a:solidFill>
                <a:latin typeface="Consolas" pitchFamily="49" charset="0"/>
                <a:cs typeface="Consolas" pitchFamily="49" charset="0"/>
              </a:rPr>
              <a:t>function</a:t>
            </a:r>
            <a:r>
              <a:rPr lang="en-US" sz="1800" dirty="0">
                <a:latin typeface="Consolas" pitchFamily="49" charset="0"/>
                <a:cs typeface="Consolas" pitchFamily="49" charset="0"/>
              </a:rPr>
              <a:t> </a:t>
            </a:r>
            <a:r>
              <a:rPr lang="en-US" sz="1800" dirty="0" err="1">
                <a:latin typeface="Consolas" pitchFamily="49" charset="0"/>
                <a:cs typeface="Consolas" pitchFamily="49" charset="0"/>
              </a:rPr>
              <a:t>func</a:t>
            </a: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a:t>
            </a:r>
            <a:r>
              <a:rPr lang="en-US" sz="1800" dirty="0">
                <a:solidFill>
                  <a:srgbClr val="0000FF"/>
                </a:solidFill>
                <a:latin typeface="Consolas" pitchFamily="49" charset="0"/>
                <a:cs typeface="Consolas" pitchFamily="49" charset="0"/>
              </a:rPr>
              <a:t>try</a:t>
            </a: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a:t>
            </a:r>
            <a:r>
              <a:rPr lang="en-US" sz="1800" dirty="0" err="1">
                <a:latin typeface="Consolas" pitchFamily="49" charset="0"/>
                <a:cs typeface="Consolas" pitchFamily="49" charset="0"/>
              </a:rPr>
              <a:t>someVar</a:t>
            </a:r>
            <a:r>
              <a:rPr lang="en-US" sz="1800" dirty="0">
                <a:latin typeface="Consolas" pitchFamily="49" charset="0"/>
                <a:cs typeface="Consolas" pitchFamily="49" charset="0"/>
              </a:rPr>
              <a:t>;</a:t>
            </a:r>
          </a:p>
          <a:p>
            <a:pPr marL="0" lvl="1" defTabSz="360000">
              <a:defRPr/>
            </a:pPr>
            <a:r>
              <a:rPr lang="en-US" sz="1800" dirty="0">
                <a:latin typeface="Consolas" pitchFamily="49" charset="0"/>
                <a:cs typeface="Consolas" pitchFamily="49" charset="0"/>
              </a:rPr>
              <a:t>   } </a:t>
            </a:r>
            <a:r>
              <a:rPr lang="en-US" sz="1800" dirty="0">
                <a:solidFill>
                  <a:srgbClr val="0000FF"/>
                </a:solidFill>
                <a:latin typeface="Consolas" pitchFamily="49" charset="0"/>
                <a:cs typeface="Consolas" pitchFamily="49" charset="0"/>
              </a:rPr>
              <a:t>catch</a:t>
            </a:r>
            <a:r>
              <a:rPr lang="en-US" sz="1800" dirty="0">
                <a:latin typeface="Consolas" pitchFamily="49" charset="0"/>
                <a:cs typeface="Consolas" pitchFamily="49" charset="0"/>
              </a:rPr>
              <a:t> (error) {</a:t>
            </a:r>
          </a:p>
          <a:p>
            <a:pPr marL="0" lvl="1" defTabSz="360000">
              <a:defRPr/>
            </a:pPr>
            <a:r>
              <a:rPr lang="en-US" sz="1800" dirty="0">
                <a:latin typeface="Consolas" pitchFamily="49" charset="0"/>
                <a:cs typeface="Consolas" pitchFamily="49" charset="0"/>
              </a:rPr>
              <a:t>      </a:t>
            </a:r>
            <a:r>
              <a:rPr lang="en-US" sz="1800" dirty="0">
                <a:solidFill>
                  <a:srgbClr val="0000FF"/>
                </a:solidFill>
                <a:latin typeface="Consolas" pitchFamily="49" charset="0"/>
                <a:cs typeface="Consolas" pitchFamily="49" charset="0"/>
              </a:rPr>
              <a:t>if</a:t>
            </a:r>
            <a:r>
              <a:rPr lang="en-US" sz="1800" dirty="0">
                <a:latin typeface="Consolas" pitchFamily="49" charset="0"/>
                <a:cs typeface="Consolas" pitchFamily="49" charset="0"/>
              </a:rPr>
              <a:t> (error.name === "</a:t>
            </a:r>
            <a:r>
              <a:rPr lang="en-US" sz="1800" dirty="0" err="1">
                <a:latin typeface="Consolas" pitchFamily="49" charset="0"/>
                <a:cs typeface="Consolas" pitchFamily="49" charset="0"/>
              </a:rPr>
              <a:t>TypeError</a:t>
            </a: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console.log("Error handling </a:t>
            </a:r>
            <a:r>
              <a:rPr lang="en-US" sz="1800" dirty="0" err="1">
                <a:latin typeface="Consolas" pitchFamily="49" charset="0"/>
                <a:cs typeface="Consolas" pitchFamily="49" charset="0"/>
              </a:rPr>
              <a:t>TypeError</a:t>
            </a:r>
            <a:r>
              <a:rPr lang="en-US" sz="1800" dirty="0">
                <a:latin typeface="Consolas" pitchFamily="49" charset="0"/>
                <a:cs typeface="Consolas" pitchFamily="49" charset="0"/>
              </a:rPr>
              <a:t> type");</a:t>
            </a:r>
          </a:p>
          <a:p>
            <a:pPr marL="0" lvl="1" defTabSz="360000">
              <a:defRPr/>
            </a:pPr>
            <a:r>
              <a:rPr lang="en-US" sz="1800" dirty="0">
                <a:latin typeface="Consolas" pitchFamily="49" charset="0"/>
                <a:cs typeface="Consolas" pitchFamily="49" charset="0"/>
              </a:rPr>
              <a:t>         console.log(</a:t>
            </a:r>
            <a:r>
              <a:rPr lang="en-US" sz="1800" dirty="0" err="1">
                <a:latin typeface="Consolas" pitchFamily="49" charset="0"/>
                <a:cs typeface="Consolas" pitchFamily="49" charset="0"/>
              </a:rPr>
              <a:t>error.message</a:t>
            </a:r>
            <a:r>
              <a:rPr lang="en-US" sz="1800" dirty="0">
                <a:latin typeface="Consolas" pitchFamily="49" charset="0"/>
                <a:cs typeface="Consolas" pitchFamily="49" charset="0"/>
              </a:rPr>
              <a:t>);</a:t>
            </a:r>
          </a:p>
          <a:p>
            <a:pPr marL="0" lvl="1" defTabSz="360000">
              <a:defRPr/>
            </a:pPr>
            <a:r>
              <a:rPr lang="en-US" sz="1800" dirty="0">
                <a:latin typeface="Consolas" pitchFamily="49" charset="0"/>
                <a:cs typeface="Consolas" pitchFamily="49" charset="0"/>
              </a:rPr>
              <a:t>      } </a:t>
            </a:r>
            <a:r>
              <a:rPr lang="en-US" sz="1800" dirty="0">
                <a:solidFill>
                  <a:srgbClr val="0000FF"/>
                </a:solidFill>
                <a:latin typeface="Consolas" pitchFamily="49" charset="0"/>
                <a:cs typeface="Consolas" pitchFamily="49" charset="0"/>
              </a:rPr>
              <a:t>else</a:t>
            </a: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a:t>
            </a:r>
            <a:r>
              <a:rPr lang="en-US" sz="1800" dirty="0">
                <a:solidFill>
                  <a:srgbClr val="0000FF"/>
                </a:solidFill>
                <a:latin typeface="Consolas" pitchFamily="49" charset="0"/>
                <a:cs typeface="Consolas" pitchFamily="49" charset="0"/>
              </a:rPr>
              <a:t>throw</a:t>
            </a:r>
            <a:r>
              <a:rPr lang="en-US" sz="1800" dirty="0">
                <a:latin typeface="Consolas" pitchFamily="49" charset="0"/>
                <a:cs typeface="Consolas" pitchFamily="49" charset="0"/>
              </a:rPr>
              <a:t> error;</a:t>
            </a:r>
          </a:p>
          <a:p>
            <a:pPr marL="0" lvl="1" defTabSz="360000">
              <a:defRPr/>
            </a:pP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a:t>
            </a:r>
            <a:r>
              <a:rPr lang="en-US" sz="3600" dirty="0" err="1">
                <a:latin typeface="Proxima Nova Black" charset="0"/>
              </a:rPr>
              <a:t>Rethrowing</a:t>
            </a:r>
            <a:endParaRPr lang="en-US" sz="3600" b="1" dirty="0">
              <a:latin typeface="Proxima Nova Black" charset="0"/>
            </a:endParaRPr>
          </a:p>
        </p:txBody>
      </p:sp>
      <p:sp>
        <p:nvSpPr>
          <p:cNvPr id="2" name="Прямоугольник 1"/>
          <p:cNvSpPr/>
          <p:nvPr/>
        </p:nvSpPr>
        <p:spPr>
          <a:xfrm>
            <a:off x="421757" y="946875"/>
            <a:ext cx="11295321" cy="1446550"/>
          </a:xfrm>
          <a:prstGeom prst="rect">
            <a:avLst/>
          </a:prstGeom>
        </p:spPr>
        <p:txBody>
          <a:bodyPr wrap="square">
            <a:spAutoFit/>
          </a:bodyPr>
          <a:lstStyle/>
          <a:p>
            <a:pPr marL="0" lvl="1" algn="just" defTabSz="360000">
              <a:defRPr/>
            </a:pPr>
            <a:r>
              <a:rPr lang="en-US" sz="2200" dirty="0">
                <a:cs typeface="Arial" panose="020B0604020202020204" pitchFamily="34" charset="0"/>
              </a:rPr>
              <a:t>Considering that there are different types of errors, only some of them can be processed in the catch block, and the rest can be forwarded further</a:t>
            </a:r>
            <a:r>
              <a:rPr lang="uk-UA" sz="2200" dirty="0">
                <a:cs typeface="Arial" panose="020B0604020202020204" pitchFamily="34" charset="0"/>
              </a:rPr>
              <a:t>.</a:t>
            </a:r>
            <a:endParaRPr lang="ru-RU" sz="2200" dirty="0">
              <a:cs typeface="Arial" panose="020B0604020202020204" pitchFamily="34" charset="0"/>
            </a:endParaRPr>
          </a:p>
          <a:p>
            <a:pPr marL="0" lvl="1" algn="just" defTabSz="360000">
              <a:defRPr/>
            </a:pPr>
            <a:endParaRPr lang="ru-RU" sz="2200" dirty="0">
              <a:cs typeface="Arial" panose="020B0604020202020204" pitchFamily="34" charset="0"/>
            </a:endParaRPr>
          </a:p>
          <a:p>
            <a:pPr marL="0" lvl="1" algn="just" defTabSz="360000">
              <a:defRPr/>
            </a:pPr>
            <a:r>
              <a:rPr lang="en-US" sz="2200" dirty="0">
                <a:cs typeface="Arial" panose="020B0604020202020204" pitchFamily="34" charset="0"/>
              </a:rPr>
              <a:t>In other words, if catch cannot handle the exception, it throws it again</a:t>
            </a:r>
            <a:r>
              <a:rPr lang="ru-RU" sz="2200" dirty="0">
                <a:cs typeface="Arial" panose="020B0604020202020204" pitchFamily="34" charset="0"/>
              </a:rPr>
              <a:t>:</a:t>
            </a:r>
          </a:p>
        </p:txBody>
      </p:sp>
    </p:spTree>
    <p:extLst>
      <p:ext uri="{BB962C8B-B14F-4D97-AF65-F5344CB8AC3E}">
        <p14:creationId xmlns:p14="http://schemas.microsoft.com/office/powerpoint/2010/main" val="11545686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804510" y="1149057"/>
            <a:ext cx="11494709" cy="2242784"/>
          </a:xfrm>
        </p:spPr>
        <p:txBody>
          <a:bodyPr rtlCol="0">
            <a:noAutofit/>
          </a:bodyPr>
          <a:lstStyle/>
          <a:p>
            <a:pPr marL="0" lvl="1" defTabSz="360000">
              <a:defRPr/>
            </a:pPr>
            <a:r>
              <a:rPr lang="en-US" sz="1800" dirty="0">
                <a:solidFill>
                  <a:srgbClr val="0000FF"/>
                </a:solidFill>
                <a:latin typeface="Consolas" pitchFamily="49" charset="0"/>
                <a:cs typeface="Consolas" pitchFamily="49" charset="0"/>
              </a:rPr>
              <a:t>try</a:t>
            </a:r>
            <a:r>
              <a:rPr lang="en-US" sz="1800" dirty="0">
                <a:latin typeface="Consolas" pitchFamily="49" charset="0"/>
                <a:cs typeface="Consolas" pitchFamily="49" charset="0"/>
              </a:rPr>
              <a:t> {</a:t>
            </a:r>
          </a:p>
          <a:p>
            <a:pPr marL="0" lvl="1" defTabSz="360000">
              <a:defRPr/>
            </a:pPr>
            <a:r>
              <a:rPr lang="en-US" sz="1800" dirty="0">
                <a:latin typeface="Consolas" pitchFamily="49" charset="0"/>
                <a:cs typeface="Consolas" pitchFamily="49" charset="0"/>
              </a:rPr>
              <a:t>   </a:t>
            </a:r>
            <a:r>
              <a:rPr lang="en-US" sz="1800" dirty="0" err="1">
                <a:latin typeface="Consolas" pitchFamily="49" charset="0"/>
                <a:cs typeface="Consolas" pitchFamily="49" charset="0"/>
              </a:rPr>
              <a:t>func</a:t>
            </a:r>
            <a:r>
              <a:rPr lang="en-US" sz="1800" dirty="0">
                <a:latin typeface="Consolas" pitchFamily="49" charset="0"/>
                <a:cs typeface="Consolas" pitchFamily="49" charset="0"/>
              </a:rPr>
              <a:t>();</a:t>
            </a:r>
          </a:p>
          <a:p>
            <a:pPr marL="0" lvl="1" defTabSz="360000">
              <a:defRPr/>
            </a:pPr>
            <a:r>
              <a:rPr lang="en-US" sz="1800" dirty="0">
                <a:latin typeface="Consolas" pitchFamily="49" charset="0"/>
                <a:cs typeface="Consolas" pitchFamily="49" charset="0"/>
              </a:rPr>
              <a:t>} </a:t>
            </a:r>
            <a:r>
              <a:rPr lang="en-US" sz="1800" dirty="0">
                <a:solidFill>
                  <a:srgbClr val="0000FF"/>
                </a:solidFill>
                <a:latin typeface="Consolas" pitchFamily="49" charset="0"/>
                <a:cs typeface="Consolas" pitchFamily="49" charset="0"/>
              </a:rPr>
              <a:t>catch</a:t>
            </a:r>
            <a:r>
              <a:rPr lang="en-US" sz="1800" dirty="0">
                <a:latin typeface="Consolas" pitchFamily="49" charset="0"/>
                <a:cs typeface="Consolas" pitchFamily="49" charset="0"/>
              </a:rPr>
              <a:t> (error) {</a:t>
            </a:r>
          </a:p>
          <a:p>
            <a:pPr marL="0" lvl="1" defTabSz="360000">
              <a:defRPr/>
            </a:pPr>
            <a:r>
              <a:rPr lang="en-US" sz="1800" dirty="0">
                <a:latin typeface="Consolas" pitchFamily="49" charset="0"/>
                <a:cs typeface="Consolas" pitchFamily="49" charset="0"/>
              </a:rPr>
              <a:t>   console.log("Error handling of any type</a:t>
            </a:r>
            <a:r>
              <a:rPr lang="ru-RU" sz="1800" dirty="0">
                <a:latin typeface="Consolas" pitchFamily="49" charset="0"/>
                <a:cs typeface="Consolas" pitchFamily="49" charset="0"/>
              </a:rPr>
              <a:t>");</a:t>
            </a:r>
          </a:p>
          <a:p>
            <a:pPr marL="0" lvl="1" defTabSz="360000">
              <a:defRPr/>
            </a:pPr>
            <a:r>
              <a:rPr lang="ru-RU" sz="1800" dirty="0">
                <a:latin typeface="Consolas" pitchFamily="49" charset="0"/>
                <a:cs typeface="Consolas" pitchFamily="49" charset="0"/>
              </a:rPr>
              <a:t>   </a:t>
            </a:r>
            <a:r>
              <a:rPr lang="en-US" sz="1800" dirty="0">
                <a:latin typeface="Consolas" pitchFamily="49" charset="0"/>
                <a:cs typeface="Consolas" pitchFamily="49" charset="0"/>
              </a:rPr>
              <a:t>console.log(</a:t>
            </a:r>
            <a:r>
              <a:rPr lang="en-US" sz="1800" dirty="0" err="1">
                <a:latin typeface="Consolas" pitchFamily="49" charset="0"/>
                <a:cs typeface="Consolas" pitchFamily="49" charset="0"/>
              </a:rPr>
              <a:t>error.message</a:t>
            </a:r>
            <a:r>
              <a:rPr lang="en-US" sz="1800" dirty="0">
                <a:latin typeface="Consolas" pitchFamily="49" charset="0"/>
                <a:cs typeface="Consolas" pitchFamily="49" charset="0"/>
              </a:rPr>
              <a:t>);</a:t>
            </a:r>
          </a:p>
          <a:p>
            <a:pPr marL="0" lvl="1" defTabSz="360000">
              <a:defRPr/>
            </a:pPr>
            <a:r>
              <a:rPr lang="en-US" sz="1800" dirty="0">
                <a:latin typeface="Consolas" pitchFamily="49" charset="0"/>
                <a:cs typeface="Consolas" pitchFamily="49" charset="0"/>
              </a:rPr>
              <a:t>}</a:t>
            </a:r>
            <a:endParaRPr lang="ru-RU" sz="18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a:t>
            </a:r>
            <a:r>
              <a:rPr lang="en-US" sz="3600" dirty="0" err="1">
                <a:latin typeface="Proxima Nova Black" charset="0"/>
              </a:rPr>
              <a:t>Rethrowing</a:t>
            </a:r>
            <a:endParaRPr lang="en-US" sz="3600" b="1" dirty="0">
              <a:latin typeface="Proxima Nova Black" charset="0"/>
            </a:endParaRPr>
          </a:p>
        </p:txBody>
      </p:sp>
      <p:sp>
        <p:nvSpPr>
          <p:cNvPr id="2" name="Прямоугольник 1"/>
          <p:cNvSpPr/>
          <p:nvPr/>
        </p:nvSpPr>
        <p:spPr>
          <a:xfrm>
            <a:off x="443022" y="3391841"/>
            <a:ext cx="11295321" cy="1815882"/>
          </a:xfrm>
          <a:prstGeom prst="rect">
            <a:avLst/>
          </a:prstGeom>
        </p:spPr>
        <p:txBody>
          <a:bodyPr wrap="square">
            <a:spAutoFit/>
          </a:bodyPr>
          <a:lstStyle/>
          <a:p>
            <a:pPr marL="0" lvl="1" algn="just" defTabSz="360000">
              <a:defRPr/>
            </a:pPr>
            <a:r>
              <a:rPr lang="en-US" sz="2200" dirty="0">
                <a:latin typeface="Calibri" pitchFamily="34" charset="0"/>
                <a:cs typeface="Arial" panose="020B0604020202020204" pitchFamily="34" charset="0"/>
              </a:rPr>
              <a:t>Inside the </a:t>
            </a:r>
            <a:r>
              <a:rPr lang="en-US" sz="2200" dirty="0" err="1">
                <a:latin typeface="Calibri" pitchFamily="34" charset="0"/>
                <a:cs typeface="Arial" panose="020B0604020202020204" pitchFamily="34" charset="0"/>
              </a:rPr>
              <a:t>func</a:t>
            </a:r>
            <a:r>
              <a:rPr lang="en-US" sz="2200" dirty="0">
                <a:latin typeface="Calibri" pitchFamily="34" charset="0"/>
                <a:cs typeface="Arial" panose="020B0604020202020204" pitchFamily="34" charset="0"/>
              </a:rPr>
              <a:t>() function, only </a:t>
            </a:r>
            <a:r>
              <a:rPr lang="en-US" sz="2200" dirty="0" err="1">
                <a:latin typeface="Calibri" pitchFamily="34" charset="0"/>
                <a:cs typeface="Arial" panose="020B0604020202020204" pitchFamily="34" charset="0"/>
              </a:rPr>
              <a:t>TypeError</a:t>
            </a:r>
            <a:r>
              <a:rPr lang="en-US" sz="2200" dirty="0">
                <a:latin typeface="Calibri" pitchFamily="34" charset="0"/>
                <a:cs typeface="Arial" panose="020B0604020202020204" pitchFamily="34" charset="0"/>
              </a:rPr>
              <a:t> exceptions are processed, all other exceptions are thrown further into its called code</a:t>
            </a:r>
          </a:p>
          <a:p>
            <a:pPr marL="0" lvl="1" algn="just" defTabSz="360000">
              <a:defRPr/>
            </a:pPr>
            <a:endParaRPr lang="en-US" sz="2200" dirty="0">
              <a:latin typeface="Calibri" pitchFamily="34" charset="0"/>
              <a:cs typeface="Arial" panose="020B0604020202020204" pitchFamily="34" charset="0"/>
            </a:endParaRPr>
          </a:p>
          <a:p>
            <a:pPr marL="0" lvl="1" algn="just" defTabSz="360000">
              <a:defRPr/>
            </a:pPr>
            <a:r>
              <a:rPr lang="en-US" sz="2200" dirty="0">
                <a:latin typeface="Calibri" pitchFamily="34" charset="0"/>
                <a:cs typeface="Arial" panose="020B0604020202020204" pitchFamily="34" charset="0"/>
              </a:rPr>
              <a:t>Please note, if you remove try...catch around the </a:t>
            </a:r>
            <a:r>
              <a:rPr lang="en-US" sz="2200" dirty="0" err="1">
                <a:latin typeface="Calibri" pitchFamily="34" charset="0"/>
                <a:cs typeface="Arial" panose="020B0604020202020204" pitchFamily="34" charset="0"/>
              </a:rPr>
              <a:t>func</a:t>
            </a:r>
            <a:r>
              <a:rPr lang="en-US" sz="2200" dirty="0">
                <a:latin typeface="Calibri" pitchFamily="34" charset="0"/>
                <a:cs typeface="Arial" panose="020B0604020202020204" pitchFamily="34" charset="0"/>
              </a:rPr>
              <a:t>() function call, the script will be stopped if the exception is different from </a:t>
            </a:r>
            <a:r>
              <a:rPr lang="en-US" sz="2200" dirty="0" err="1">
                <a:latin typeface="Calibri" pitchFamily="34" charset="0"/>
                <a:cs typeface="Arial" panose="020B0604020202020204" pitchFamily="34" charset="0"/>
              </a:rPr>
              <a:t>TypeError</a:t>
            </a:r>
            <a:r>
              <a:rPr lang="en-US" sz="2200" dirty="0">
                <a:latin typeface="Calibri" pitchFamily="34" charset="0"/>
                <a:cs typeface="Arial" panose="020B0604020202020204" pitchFamily="34" charset="0"/>
              </a:rPr>
              <a:t>.</a:t>
            </a:r>
          </a:p>
        </p:txBody>
      </p:sp>
    </p:spTree>
    <p:extLst>
      <p:ext uri="{BB962C8B-B14F-4D97-AF65-F5344CB8AC3E}">
        <p14:creationId xmlns:p14="http://schemas.microsoft.com/office/powerpoint/2010/main" val="27508071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marL="0" lvl="1" algn="just" defTabSz="360000">
              <a:defRPr/>
            </a:pPr>
            <a:r>
              <a:rPr lang="en-US" sz="2000" dirty="0">
                <a:latin typeface="Arial" panose="020B0604020202020204" pitchFamily="34" charset="0"/>
                <a:cs typeface="Arial" panose="020B0604020202020204" pitchFamily="34" charset="0"/>
              </a:rPr>
              <a:t>The try ... catch construct may contain another block</a:t>
            </a:r>
            <a:r>
              <a:rPr lang="ru-RU" sz="2000" dirty="0">
                <a:latin typeface="Arial" panose="020B0604020202020204" pitchFamily="34" charset="0"/>
                <a:cs typeface="Arial" panose="020B0604020202020204" pitchFamily="34" charset="0"/>
              </a:rPr>
              <a:t>: </a:t>
            </a:r>
            <a:r>
              <a:rPr lang="ru-RU" sz="2000" b="1" dirty="0" err="1">
                <a:solidFill>
                  <a:srgbClr val="7030A0"/>
                </a:solidFill>
                <a:latin typeface="Arial" panose="020B0604020202020204" pitchFamily="34" charset="0"/>
                <a:cs typeface="Arial" panose="020B0604020202020204" pitchFamily="34" charset="0"/>
              </a:rPr>
              <a:t>finally</a:t>
            </a:r>
            <a:endParaRPr lang="en-US" sz="2000" b="1" dirty="0">
              <a:solidFill>
                <a:srgbClr val="7030A0"/>
              </a:solidFill>
              <a:latin typeface="Arial" panose="020B0604020202020204" pitchFamily="34" charset="0"/>
              <a:cs typeface="Arial" panose="020B0604020202020204" pitchFamily="34" charset="0"/>
            </a:endParaRPr>
          </a:p>
          <a:p>
            <a:pPr marL="0" lvl="1" algn="just" defTabSz="360000">
              <a:defRPr/>
            </a:pPr>
            <a:endParaRPr lang="en-US" sz="2000" dirty="0">
              <a:latin typeface="Arial" panose="020B0604020202020204" pitchFamily="34" charset="0"/>
              <a:cs typeface="Arial" panose="020B0604020202020204" pitchFamily="34" charset="0"/>
            </a:endParaRPr>
          </a:p>
          <a:p>
            <a:pPr marL="0" lvl="1" algn="just" defTabSz="360000">
              <a:defRPr/>
            </a:pPr>
            <a:r>
              <a:rPr lang="en-US" sz="2000" dirty="0">
                <a:latin typeface="Arial" panose="020B0604020202020204" pitchFamily="34" charset="0"/>
                <a:cs typeface="Arial" panose="020B0604020202020204" pitchFamily="34" charset="0"/>
              </a:rPr>
              <a:t>The finally section is </a:t>
            </a:r>
            <a:r>
              <a:rPr lang="en-US" sz="2000" b="1" dirty="0">
                <a:solidFill>
                  <a:srgbClr val="7030A0"/>
                </a:solidFill>
                <a:latin typeface="Arial" panose="020B0604020202020204" pitchFamily="34" charset="0"/>
                <a:cs typeface="Arial" panose="020B0604020202020204" pitchFamily="34" charset="0"/>
              </a:rPr>
              <a:t>optional</a:t>
            </a:r>
            <a:r>
              <a:rPr lang="en-US" sz="2000" dirty="0">
                <a:latin typeface="Arial" panose="020B0604020202020204" pitchFamily="34" charset="0"/>
                <a:cs typeface="Arial" panose="020B0604020202020204" pitchFamily="34" charset="0"/>
              </a:rPr>
              <a:t>, but if there is one, it is </a:t>
            </a:r>
            <a:r>
              <a:rPr lang="en-US" sz="2000" b="1" dirty="0">
                <a:solidFill>
                  <a:srgbClr val="7030A0"/>
                </a:solidFill>
                <a:latin typeface="Arial" panose="020B0604020202020204" pitchFamily="34" charset="0"/>
                <a:cs typeface="Arial" panose="020B0604020202020204" pitchFamily="34" charset="0"/>
              </a:rPr>
              <a:t>always executed</a:t>
            </a:r>
            <a:r>
              <a:rPr lang="en-US" sz="2000" dirty="0">
                <a:latin typeface="Arial" panose="020B0604020202020204" pitchFamily="34" charset="0"/>
                <a:cs typeface="Arial" panose="020B0604020202020204" pitchFamily="34" charset="0"/>
              </a:rPr>
              <a:t>:</a:t>
            </a:r>
          </a:p>
          <a:p>
            <a:pPr marL="114322" lvl="1" indent="-342900" algn="just" defTabSz="360000">
              <a:buFont typeface="Arial" pitchFamily="34" charset="0"/>
              <a:buChar char="•"/>
              <a:defRPr/>
            </a:pPr>
            <a:r>
              <a:rPr lang="uk-UA" sz="2000" dirty="0">
                <a:latin typeface="Arial" panose="020B0604020202020204" pitchFamily="34" charset="0"/>
                <a:cs typeface="Arial" panose="020B0604020202020204" pitchFamily="34" charset="0"/>
              </a:rPr>
              <a:t>1) </a:t>
            </a:r>
            <a:r>
              <a:rPr lang="en-US" sz="2000" dirty="0">
                <a:latin typeface="Arial" panose="020B0604020202020204" pitchFamily="34" charset="0"/>
                <a:cs typeface="Arial" panose="020B0604020202020204" pitchFamily="34" charset="0"/>
              </a:rPr>
              <a:t>after try block, if there were no errors</a:t>
            </a:r>
          </a:p>
          <a:p>
            <a:pPr marL="0" lvl="1" algn="just" defTabSz="360000">
              <a:defRPr/>
            </a:pPr>
            <a:r>
              <a:rPr lang="uk-UA" sz="2000" dirty="0">
                <a:latin typeface="Arial" panose="020B0604020202020204" pitchFamily="34" charset="0"/>
                <a:cs typeface="Arial" panose="020B0604020202020204" pitchFamily="34" charset="0"/>
              </a:rPr>
              <a:t>  2) </a:t>
            </a:r>
            <a:r>
              <a:rPr lang="en-US" sz="2000" dirty="0">
                <a:latin typeface="Arial" panose="020B0604020202020204" pitchFamily="34" charset="0"/>
                <a:cs typeface="Arial" panose="020B0604020202020204" pitchFamily="34" charset="0"/>
              </a:rPr>
              <a:t>after catch if there were errors</a:t>
            </a:r>
            <a:endParaRPr lang="uk-UA" sz="2000" dirty="0">
              <a:latin typeface="Arial" panose="020B0604020202020204" pitchFamily="34" charset="0"/>
              <a:cs typeface="Arial" panose="020B0604020202020204" pitchFamily="34" charset="0"/>
            </a:endParaRPr>
          </a:p>
          <a:p>
            <a:pPr marL="0" lvl="1" algn="just" defTabSz="360000">
              <a:defRPr/>
            </a:pPr>
            <a:endParaRPr lang="en-US" sz="2000" dirty="0">
              <a:latin typeface="Arial" panose="020B0604020202020204" pitchFamily="34" charset="0"/>
              <a:cs typeface="Arial" panose="020B0604020202020204" pitchFamily="34" charset="0"/>
            </a:endParaRPr>
          </a:p>
          <a:p>
            <a:pPr marL="0" lvl="1" defTabSz="360000">
              <a:defRPr/>
            </a:pPr>
            <a:r>
              <a:rPr lang="en-US" sz="2000" b="1" dirty="0">
                <a:solidFill>
                  <a:srgbClr val="7030A0"/>
                </a:solidFill>
                <a:latin typeface="Consolas" pitchFamily="49" charset="0"/>
                <a:cs typeface="Consolas" pitchFamily="49" charset="0"/>
              </a:rPr>
              <a:t>try</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marL="0" lvl="1" defTabSz="360000">
              <a:defRPr/>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("Section try");</a:t>
            </a:r>
          </a:p>
          <a:p>
            <a:pPr marL="0" lvl="1" defTabSz="360000">
              <a:defRPr/>
            </a:pPr>
            <a:r>
              <a:rPr lang="en-US" sz="2000" dirty="0">
                <a:latin typeface="Consolas" pitchFamily="49" charset="0"/>
                <a:cs typeface="Consolas" pitchFamily="49" charset="0"/>
              </a:rPr>
              <a:t>   </a:t>
            </a:r>
            <a:r>
              <a:rPr lang="en-US" sz="2000" dirty="0">
                <a:solidFill>
                  <a:schemeClr val="accent4">
                    <a:lumMod val="75000"/>
                  </a:schemeClr>
                </a:solidFill>
                <a:latin typeface="Consolas" pitchFamily="49" charset="0"/>
                <a:cs typeface="Consolas" pitchFamily="49" charset="0"/>
              </a:rPr>
              <a:t>count</a:t>
            </a:r>
            <a:r>
              <a:rPr lang="en-US" sz="2000" dirty="0">
                <a:latin typeface="Consolas" pitchFamily="49" charset="0"/>
                <a:cs typeface="Consolas" pitchFamily="49" charset="0"/>
              </a:rPr>
              <a:t> = </a:t>
            </a:r>
            <a:r>
              <a:rPr lang="en-US" sz="2000" dirty="0">
                <a:solidFill>
                  <a:schemeClr val="accent4">
                    <a:lumMod val="75000"/>
                  </a:schemeClr>
                </a:solidFill>
                <a:latin typeface="Consolas" pitchFamily="49" charset="0"/>
                <a:cs typeface="Consolas" pitchFamily="49" charset="0"/>
              </a:rPr>
              <a:t>count</a:t>
            </a:r>
            <a:r>
              <a:rPr lang="en-US" sz="2000" dirty="0">
                <a:latin typeface="Consolas" pitchFamily="49" charset="0"/>
                <a:cs typeface="Consolas" pitchFamily="49" charset="0"/>
              </a:rPr>
              <a:t> + 1;</a:t>
            </a:r>
          </a:p>
          <a:p>
            <a:pPr marL="0" lvl="1" defTabSz="360000">
              <a:defRPr/>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catch</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(error) {</a:t>
            </a:r>
          </a:p>
          <a:p>
            <a:pPr marL="0" lvl="1" defTabSz="360000">
              <a:defRPr/>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("Section catch");</a:t>
            </a:r>
          </a:p>
          <a:p>
            <a:pPr marL="0" lvl="1" defTabSz="360000">
              <a:defRPr/>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a:t>
            </a:r>
            <a:r>
              <a:rPr lang="en-US" sz="2000" dirty="0" err="1">
                <a:latin typeface="Consolas" pitchFamily="49" charset="0"/>
                <a:cs typeface="Consolas" pitchFamily="49" charset="0"/>
              </a:rPr>
              <a:t>error.message</a:t>
            </a:r>
            <a:r>
              <a:rPr lang="en-US" sz="2000" dirty="0">
                <a:latin typeface="Consolas" pitchFamily="49" charset="0"/>
                <a:cs typeface="Consolas" pitchFamily="49" charset="0"/>
              </a:rPr>
              <a:t>);</a:t>
            </a:r>
          </a:p>
          <a:p>
            <a:pPr marL="0" lvl="1" defTabSz="360000">
              <a:defRPr/>
            </a:pPr>
            <a:r>
              <a:rPr lang="en-US" sz="2000" dirty="0">
                <a:latin typeface="Consolas" pitchFamily="49" charset="0"/>
                <a:cs typeface="Consolas" pitchFamily="49" charset="0"/>
              </a:rPr>
              <a:t>} </a:t>
            </a:r>
            <a:r>
              <a:rPr lang="en-US" sz="2000" b="1" dirty="0">
                <a:solidFill>
                  <a:srgbClr val="7030A0"/>
                </a:solidFill>
                <a:latin typeface="Consolas" pitchFamily="49" charset="0"/>
                <a:cs typeface="Consolas" pitchFamily="49" charset="0"/>
              </a:rPr>
              <a:t>finally</a:t>
            </a:r>
            <a:r>
              <a:rPr lang="en-US" sz="2000" dirty="0">
                <a:solidFill>
                  <a:srgbClr val="7030A0"/>
                </a:solidFill>
                <a:latin typeface="Consolas" pitchFamily="49" charset="0"/>
                <a:cs typeface="Consolas" pitchFamily="49" charset="0"/>
              </a:rPr>
              <a:t> </a:t>
            </a:r>
            <a:r>
              <a:rPr lang="en-US" sz="2000" dirty="0">
                <a:latin typeface="Consolas" pitchFamily="49" charset="0"/>
                <a:cs typeface="Consolas" pitchFamily="49" charset="0"/>
              </a:rPr>
              <a:t>{</a:t>
            </a:r>
          </a:p>
          <a:p>
            <a:pPr marL="0" lvl="1" defTabSz="360000">
              <a:defRPr/>
            </a:pP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("Section finally");</a:t>
            </a:r>
          </a:p>
          <a:p>
            <a:pPr marL="0" lvl="1" defTabSz="360000">
              <a:defRPr/>
            </a:pPr>
            <a:r>
              <a:rPr lang="en-US" sz="2000" dirty="0">
                <a:latin typeface="Consolas" pitchFamily="49" charset="0"/>
                <a:cs typeface="Consolas" pitchFamily="49" charset="0"/>
              </a:rPr>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a:t>
            </a:r>
            <a:r>
              <a:rPr lang="en-US" sz="3600" b="1" dirty="0">
                <a:latin typeface="Proxima Nova Black" charset="0"/>
              </a:rPr>
              <a:t>Construction </a:t>
            </a:r>
            <a:r>
              <a:rPr lang="ru-RU" sz="3600" b="1" dirty="0" err="1">
                <a:latin typeface="Proxima Nova Black" charset="0"/>
              </a:rPr>
              <a:t>try</a:t>
            </a:r>
            <a:r>
              <a:rPr lang="ru-RU" sz="3600" b="1" dirty="0">
                <a:latin typeface="Proxima Nova Black" charset="0"/>
              </a:rPr>
              <a:t>..</a:t>
            </a:r>
            <a:r>
              <a:rPr lang="ru-RU" sz="3600" b="1" dirty="0" err="1">
                <a:latin typeface="Proxima Nova Black" charset="0"/>
              </a:rPr>
              <a:t>catch</a:t>
            </a:r>
            <a:r>
              <a:rPr lang="en-US" sz="3600" b="1" dirty="0">
                <a:latin typeface="Proxima Nova Black" charset="0"/>
              </a:rPr>
              <a:t>..</a:t>
            </a:r>
            <a:r>
              <a:rPr lang="en-US" sz="3600" b="1" dirty="0" err="1">
                <a:latin typeface="Proxima Nova Black" charset="0"/>
              </a:rPr>
              <a:t>finaly</a:t>
            </a:r>
            <a:endParaRPr lang="en-US" sz="3600" b="1" dirty="0">
              <a:latin typeface="Proxima Nova Black" charset="0"/>
            </a:endParaRPr>
          </a:p>
        </p:txBody>
      </p:sp>
    </p:spTree>
    <p:extLst>
      <p:ext uri="{BB962C8B-B14F-4D97-AF65-F5344CB8AC3E}">
        <p14:creationId xmlns:p14="http://schemas.microsoft.com/office/powerpoint/2010/main" val="18769847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As a result, the browser console will display the following output:</a:t>
            </a:r>
          </a:p>
          <a:p>
            <a:pPr marL="0" lvl="1" algn="just" defTabSz="360000"/>
            <a:r>
              <a:rPr lang="en-US" sz="2000" dirty="0">
                <a:latin typeface="Arial" panose="020B0604020202020204" pitchFamily="34" charset="0"/>
                <a:cs typeface="Arial" panose="020B0604020202020204" pitchFamily="34" charset="0"/>
              </a:rPr>
              <a:t>if the variable </a:t>
            </a:r>
            <a:r>
              <a:rPr lang="en-US" sz="2000" i="1" dirty="0">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is defined</a:t>
            </a:r>
            <a:r>
              <a:rPr lang="ru-RU"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914354" lvl="3" algn="just" defTabSz="360000"/>
            <a:r>
              <a:rPr lang="en-US" sz="2000" dirty="0">
                <a:latin typeface="Consolas" pitchFamily="49" charset="0"/>
                <a:cs typeface="Consolas" pitchFamily="49" charset="0"/>
              </a:rPr>
              <a:t>Section try</a:t>
            </a:r>
          </a:p>
          <a:p>
            <a:pPr marL="914354" lvl="3" algn="just" defTabSz="360000"/>
            <a:r>
              <a:rPr lang="en-US" sz="2000" dirty="0">
                <a:latin typeface="Consolas" pitchFamily="49" charset="0"/>
                <a:cs typeface="Consolas" pitchFamily="49" charset="0"/>
              </a:rPr>
              <a:t>Section finally</a:t>
            </a:r>
          </a:p>
          <a:p>
            <a:pPr marL="342900"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if </a:t>
            </a:r>
            <a:r>
              <a:rPr lang="en-US" sz="2000" i="1" dirty="0">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is not defined </a:t>
            </a:r>
            <a:r>
              <a:rPr lang="ru-RU" sz="2000" dirty="0">
                <a:latin typeface="Arial" panose="020B0604020202020204" pitchFamily="34" charset="0"/>
                <a:cs typeface="Arial" panose="020B0604020202020204" pitchFamily="34" charset="0"/>
              </a:rPr>
              <a:t>:</a:t>
            </a:r>
          </a:p>
          <a:p>
            <a:pPr marL="914354" lvl="3" defTabSz="360000"/>
            <a:r>
              <a:rPr lang="en-US" sz="2000" dirty="0">
                <a:latin typeface="Consolas" pitchFamily="49" charset="0"/>
                <a:cs typeface="Consolas" pitchFamily="49" charset="0"/>
              </a:rPr>
              <a:t>Section try</a:t>
            </a:r>
            <a:endParaRPr lang="ru-RU" sz="2000" dirty="0">
              <a:latin typeface="Consolas" pitchFamily="49" charset="0"/>
              <a:cs typeface="Consolas" pitchFamily="49" charset="0"/>
            </a:endParaRPr>
          </a:p>
          <a:p>
            <a:pPr marL="914354" lvl="3" defTabSz="360000"/>
            <a:r>
              <a:rPr lang="en-US" sz="2000" dirty="0">
                <a:latin typeface="Consolas" pitchFamily="49" charset="0"/>
                <a:cs typeface="Consolas" pitchFamily="49" charset="0"/>
              </a:rPr>
              <a:t>Section catch</a:t>
            </a:r>
          </a:p>
          <a:p>
            <a:pPr marL="914354" lvl="3" defTabSz="360000"/>
            <a:r>
              <a:rPr lang="en-US" sz="2000" dirty="0">
                <a:latin typeface="Consolas" pitchFamily="49" charset="0"/>
                <a:cs typeface="Consolas" pitchFamily="49" charset="0"/>
              </a:rPr>
              <a:t>count is not defined</a:t>
            </a:r>
          </a:p>
          <a:p>
            <a:pPr marL="914354" lvl="3" defTabSz="360000"/>
            <a:r>
              <a:rPr lang="en-US" sz="2000" dirty="0">
                <a:latin typeface="Consolas" pitchFamily="49" charset="0"/>
                <a:cs typeface="Consolas" pitchFamily="49" charset="0"/>
              </a:rPr>
              <a:t>Section finally</a:t>
            </a: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finally section is used to complete the started operations for any scenario. For example, a logging system, whether or not an exception occurred, there will always be a record that the function was running.</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a:t>
            </a:r>
            <a:r>
              <a:rPr lang="en-US" sz="3600" b="1" dirty="0">
                <a:latin typeface="Proxima Nova Black" charset="0"/>
              </a:rPr>
              <a:t>Construction </a:t>
            </a:r>
            <a:r>
              <a:rPr lang="ru-RU" sz="3600" b="1" dirty="0" err="1">
                <a:latin typeface="Proxima Nova Black" charset="0"/>
              </a:rPr>
              <a:t>try</a:t>
            </a:r>
            <a:r>
              <a:rPr lang="ru-RU" sz="3600" b="1" dirty="0">
                <a:latin typeface="Proxima Nova Black" charset="0"/>
              </a:rPr>
              <a:t>..</a:t>
            </a:r>
            <a:r>
              <a:rPr lang="ru-RU" sz="3600" b="1" dirty="0" err="1">
                <a:latin typeface="Proxima Nova Black" charset="0"/>
              </a:rPr>
              <a:t>catch</a:t>
            </a:r>
            <a:r>
              <a:rPr lang="en-US" sz="3600" b="1" dirty="0">
                <a:latin typeface="Proxima Nova Black" charset="0"/>
              </a:rPr>
              <a:t>..</a:t>
            </a:r>
            <a:r>
              <a:rPr lang="en-US" sz="3600" b="1" dirty="0" err="1">
                <a:latin typeface="Proxima Nova Black" charset="0"/>
              </a:rPr>
              <a:t>finaly</a:t>
            </a:r>
            <a:endParaRPr lang="en-US" sz="3600" b="1" dirty="0">
              <a:latin typeface="Proxima Nova Black" charset="0"/>
            </a:endParaRPr>
          </a:p>
        </p:txBody>
      </p:sp>
    </p:spTree>
    <p:extLst>
      <p:ext uri="{BB962C8B-B14F-4D97-AF65-F5344CB8AC3E}">
        <p14:creationId xmlns:p14="http://schemas.microsoft.com/office/powerpoint/2010/main" val="1631062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marL="0" lvl="1" algn="just" defTabSz="360000">
              <a:spcAft>
                <a:spcPts val="1200"/>
              </a:spcAft>
            </a:pPr>
            <a:r>
              <a:rPr lang="en-US" sz="2000" dirty="0">
                <a:latin typeface="Arial" panose="020B0604020202020204" pitchFamily="34" charset="0"/>
                <a:cs typeface="Arial" panose="020B0604020202020204" pitchFamily="34" charset="0"/>
              </a:rPr>
              <a:t>The finally block is triggered on any exit from try ... catch, including return:</a:t>
            </a:r>
          </a:p>
          <a:p>
            <a:pPr marL="914306" lvl="3" defTabSz="360000"/>
            <a:r>
              <a:rPr lang="en-US" sz="2000" dirty="0">
                <a:solidFill>
                  <a:srgbClr val="0000FF"/>
                </a:solidFill>
                <a:latin typeface="Consolas" pitchFamily="49" charset="0"/>
                <a:cs typeface="Consolas" pitchFamily="49" charset="0"/>
              </a:rPr>
              <a:t>function</a:t>
            </a:r>
            <a:r>
              <a:rPr lang="en-US" sz="2000" dirty="0">
                <a:latin typeface="Consolas" pitchFamily="49" charset="0"/>
                <a:cs typeface="Consolas" pitchFamily="49" charset="0"/>
              </a:rPr>
              <a:t> </a:t>
            </a:r>
            <a:r>
              <a:rPr lang="en-US" sz="2000" dirty="0" err="1">
                <a:latin typeface="Consolas" pitchFamily="49" charset="0"/>
                <a:cs typeface="Consolas" pitchFamily="49" charset="0"/>
              </a:rPr>
              <a:t>func</a:t>
            </a:r>
            <a:r>
              <a:rPr lang="en-US" sz="2000" dirty="0">
                <a:latin typeface="Consolas" pitchFamily="49" charset="0"/>
                <a:cs typeface="Consolas" pitchFamily="49" charset="0"/>
              </a:rPr>
              <a:t>() {</a:t>
            </a:r>
          </a:p>
          <a:p>
            <a:pPr marL="914306" lvl="3"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try</a:t>
            </a:r>
            <a:r>
              <a:rPr lang="en-US" sz="2000" dirty="0">
                <a:latin typeface="Consolas" pitchFamily="49" charset="0"/>
                <a:cs typeface="Consolas" pitchFamily="49" charset="0"/>
              </a:rPr>
              <a:t> {</a:t>
            </a:r>
          </a:p>
          <a:p>
            <a:pPr marL="914306" lvl="3"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return</a:t>
            </a:r>
            <a:r>
              <a:rPr lang="en-US" sz="2000" dirty="0">
                <a:latin typeface="Consolas" pitchFamily="49" charset="0"/>
                <a:cs typeface="Consolas" pitchFamily="49" charset="0"/>
              </a:rPr>
              <a:t> 1;</a:t>
            </a:r>
          </a:p>
          <a:p>
            <a:pPr marL="914306" lvl="3" defTabSz="360000"/>
            <a:r>
              <a:rPr lang="en-US" sz="2000" dirty="0">
                <a:latin typeface="Consolas" pitchFamily="49" charset="0"/>
                <a:cs typeface="Consolas" pitchFamily="49" charset="0"/>
              </a:rPr>
              <a:t>   } </a:t>
            </a:r>
            <a:r>
              <a:rPr lang="en-US" sz="2000" dirty="0">
                <a:solidFill>
                  <a:srgbClr val="0000FF"/>
                </a:solidFill>
                <a:latin typeface="Consolas" pitchFamily="49" charset="0"/>
                <a:cs typeface="Consolas" pitchFamily="49" charset="0"/>
              </a:rPr>
              <a:t>catch</a:t>
            </a:r>
            <a:r>
              <a:rPr lang="en-US" sz="2000" dirty="0">
                <a:latin typeface="Consolas" pitchFamily="49" charset="0"/>
                <a:cs typeface="Consolas" pitchFamily="49" charset="0"/>
              </a:rPr>
              <a:t> (error) {</a:t>
            </a:r>
          </a:p>
          <a:p>
            <a:pPr marL="914306" lvl="3" defTabSz="360000"/>
            <a:r>
              <a:rPr lang="en-US" sz="2000" dirty="0">
                <a:latin typeface="Consolas" pitchFamily="49" charset="0"/>
                <a:cs typeface="Consolas" pitchFamily="49" charset="0"/>
              </a:rPr>
              <a:t>      console.log("Section catch");</a:t>
            </a:r>
          </a:p>
          <a:p>
            <a:pPr marL="914306" lvl="3" defTabSz="360000"/>
            <a:r>
              <a:rPr lang="en-US" sz="2000" dirty="0">
                <a:latin typeface="Consolas" pitchFamily="49" charset="0"/>
                <a:cs typeface="Consolas" pitchFamily="49" charset="0"/>
              </a:rPr>
              <a:t>   } </a:t>
            </a:r>
            <a:r>
              <a:rPr lang="en-US" sz="2000" dirty="0">
                <a:solidFill>
                  <a:srgbClr val="0000FF"/>
                </a:solidFill>
                <a:latin typeface="Consolas" pitchFamily="49" charset="0"/>
                <a:cs typeface="Consolas" pitchFamily="49" charset="0"/>
              </a:rPr>
              <a:t>finally</a:t>
            </a:r>
            <a:r>
              <a:rPr lang="en-US" sz="2000" dirty="0">
                <a:latin typeface="Consolas" pitchFamily="49" charset="0"/>
                <a:cs typeface="Consolas" pitchFamily="49" charset="0"/>
              </a:rPr>
              <a:t> {</a:t>
            </a:r>
          </a:p>
          <a:p>
            <a:pPr marL="914306" lvl="3" defTabSz="360000"/>
            <a:r>
              <a:rPr lang="en-US" sz="2000" dirty="0">
                <a:latin typeface="Consolas" pitchFamily="49" charset="0"/>
                <a:cs typeface="Consolas" pitchFamily="49" charset="0"/>
              </a:rPr>
              <a:t>      console.log("Section finally");</a:t>
            </a:r>
          </a:p>
          <a:p>
            <a:pPr marL="914306" lvl="3" defTabSz="360000"/>
            <a:r>
              <a:rPr lang="en-US" sz="2000" dirty="0">
                <a:latin typeface="Consolas" pitchFamily="49" charset="0"/>
                <a:cs typeface="Consolas" pitchFamily="49" charset="0"/>
              </a:rPr>
              <a:t>   }</a:t>
            </a:r>
          </a:p>
          <a:p>
            <a:pPr marL="914306" lvl="3" defTabSz="360000"/>
            <a:r>
              <a:rPr lang="en-US" sz="2000" dirty="0">
                <a:latin typeface="Consolas" pitchFamily="49" charset="0"/>
                <a:cs typeface="Consolas" pitchFamily="49" charset="0"/>
              </a:rPr>
              <a:t>}</a:t>
            </a:r>
          </a:p>
          <a:p>
            <a:pPr marL="914306" lvl="3" defTabSz="360000"/>
            <a:r>
              <a:rPr lang="en-US" sz="2000" dirty="0">
                <a:solidFill>
                  <a:srgbClr val="0000FF"/>
                </a:solidFill>
                <a:latin typeface="Consolas" pitchFamily="49" charset="0"/>
                <a:cs typeface="Consolas" pitchFamily="49" charset="0"/>
              </a:rPr>
              <a:t>let</a:t>
            </a:r>
            <a:r>
              <a:rPr lang="en-US" sz="2000" dirty="0">
                <a:latin typeface="Consolas" pitchFamily="49" charset="0"/>
                <a:cs typeface="Consolas" pitchFamily="49" charset="0"/>
              </a:rPr>
              <a:t> result = </a:t>
            </a:r>
            <a:r>
              <a:rPr lang="en-US" sz="2000" dirty="0" err="1">
                <a:latin typeface="Consolas" pitchFamily="49" charset="0"/>
                <a:cs typeface="Consolas" pitchFamily="49" charset="0"/>
              </a:rPr>
              <a:t>func</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"Section finally"</a:t>
            </a:r>
          </a:p>
          <a:p>
            <a:pPr marL="914306" lvl="3" defTabSz="360000">
              <a:spcAft>
                <a:spcPts val="1200"/>
              </a:spcAft>
            </a:pPr>
            <a:r>
              <a:rPr lang="en-US" sz="2000" dirty="0">
                <a:latin typeface="Consolas" pitchFamily="49" charset="0"/>
                <a:cs typeface="Consolas" pitchFamily="49" charset="0"/>
              </a:rPr>
              <a:t>console.log(result); </a:t>
            </a:r>
            <a:r>
              <a:rPr lang="en-US" sz="2000" dirty="0">
                <a:solidFill>
                  <a:schemeClr val="bg1">
                    <a:lumMod val="50000"/>
                  </a:schemeClr>
                </a:solidFill>
                <a:latin typeface="Consolas" pitchFamily="49" charset="0"/>
                <a:cs typeface="Consolas" pitchFamily="49" charset="0"/>
              </a:rPr>
              <a:t>// 1</a:t>
            </a:r>
            <a:endParaRPr lang="en-US" sz="2000" dirty="0">
              <a:solidFill>
                <a:schemeClr val="bg1">
                  <a:lumMod val="50000"/>
                </a:schemeClr>
              </a:solidFill>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If inside try any processes that need to be completed at the end of work have been started, in finally it will definitely be done</a:t>
            </a:r>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Handling exceptions. </a:t>
            </a:r>
            <a:r>
              <a:rPr lang="en-US" sz="3600" b="1" dirty="0" err="1">
                <a:latin typeface="Proxima Nova Black" charset="0"/>
              </a:rPr>
              <a:t>Finaly</a:t>
            </a:r>
            <a:r>
              <a:rPr lang="uk-UA" sz="3600" b="1" dirty="0">
                <a:latin typeface="Proxima Nova Black" charset="0"/>
              </a:rPr>
              <a:t> </a:t>
            </a:r>
            <a:r>
              <a:rPr lang="en-US" sz="3600" b="1" dirty="0">
                <a:latin typeface="Proxima Nova Black" charset="0"/>
              </a:rPr>
              <a:t>&amp; return</a:t>
            </a:r>
          </a:p>
        </p:txBody>
      </p:sp>
      <p:sp>
        <p:nvSpPr>
          <p:cNvPr id="4" name="Скругленный прямоугольник 3"/>
          <p:cNvSpPr/>
          <p:nvPr/>
        </p:nvSpPr>
        <p:spPr>
          <a:xfrm>
            <a:off x="1026886" y="6177517"/>
            <a:ext cx="6192621" cy="5316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400" dirty="0">
                <a:latin typeface="Calibri" pitchFamily="34" charset="0"/>
                <a:cs typeface="Arial" panose="020B0604020202020204" pitchFamily="34" charset="0"/>
              </a:rPr>
              <a:t>Can use</a:t>
            </a:r>
            <a:r>
              <a:rPr lang="ru-RU" sz="2400" dirty="0">
                <a:latin typeface="Calibri" pitchFamily="34" charset="0"/>
                <a:cs typeface="Arial" panose="020B0604020202020204" pitchFamily="34" charset="0"/>
              </a:rPr>
              <a:t> </a:t>
            </a:r>
            <a:r>
              <a:rPr lang="en-US" sz="2400" dirty="0">
                <a:latin typeface="Calibri" pitchFamily="34" charset="0"/>
                <a:cs typeface="Arial" panose="020B0604020202020204" pitchFamily="34" charset="0"/>
              </a:rPr>
              <a:t>finally without</a:t>
            </a:r>
            <a:r>
              <a:rPr lang="ru-RU" sz="2400" dirty="0">
                <a:latin typeface="Calibri" pitchFamily="34" charset="0"/>
                <a:cs typeface="Arial" panose="020B0604020202020204" pitchFamily="34" charset="0"/>
              </a:rPr>
              <a:t> </a:t>
            </a:r>
            <a:r>
              <a:rPr lang="en-US" sz="2400" dirty="0">
                <a:latin typeface="Calibri" pitchFamily="34" charset="0"/>
                <a:cs typeface="Arial" panose="020B0604020202020204" pitchFamily="34" charset="0"/>
              </a:rPr>
              <a:t>catch</a:t>
            </a:r>
            <a:endParaRPr lang="en-US" sz="2400" dirty="0">
              <a:latin typeface="Calibri" pitchFamily="34" charset="0"/>
            </a:endParaRPr>
          </a:p>
        </p:txBody>
      </p:sp>
      <p:sp>
        <p:nvSpPr>
          <p:cNvPr id="5" name="Прямоугольник 4"/>
          <p:cNvSpPr/>
          <p:nvPr/>
        </p:nvSpPr>
        <p:spPr>
          <a:xfrm>
            <a:off x="477966" y="5935499"/>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4217904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46034"/>
            <a:ext cx="11494709" cy="5480349"/>
          </a:xfrm>
        </p:spPr>
        <p:txBody>
          <a:bodyPr rtlCol="0">
            <a:normAutofit/>
          </a:bodyPr>
          <a:lstStyle/>
          <a:p>
            <a:endParaRPr lang="en-US" sz="9600" dirty="0"/>
          </a:p>
          <a:p>
            <a:pPr algn="ctr"/>
            <a:r>
              <a:rPr lang="en-US" sz="9600" dirty="0">
                <a:latin typeface="Proxima Nova Black" charset="0"/>
              </a:rPr>
              <a:t>Debugging</a:t>
            </a:r>
            <a:endParaRPr lang="en-US" sz="2400" dirty="0">
              <a:latin typeface="Proxima Nova Black" charset="0"/>
            </a:endParaRPr>
          </a:p>
        </p:txBody>
      </p:sp>
    </p:spTree>
    <p:extLst>
      <p:ext uri="{BB962C8B-B14F-4D97-AF65-F5344CB8AC3E}">
        <p14:creationId xmlns:p14="http://schemas.microsoft.com/office/powerpoint/2010/main" val="1388522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https://dou.ua/lenta/articles/chrome-dev-tools-guide/</a:t>
            </a:r>
          </a:p>
          <a:p>
            <a:pPr>
              <a:lnSpc>
                <a:spcPct val="80000"/>
              </a:lnSpc>
              <a:buClr>
                <a:srgbClr val="CBCECE"/>
              </a:buClr>
              <a:defRPr/>
            </a:pPr>
            <a:r>
              <a:rPr lang="en-US" sz="2400" dirty="0">
                <a:hlinkClick r:id="rId2"/>
              </a:rPr>
              <a:t>https://flaviocopes.com/javascript-debugging/</a:t>
            </a:r>
            <a:endParaRPr lang="en-US" sz="2400" dirty="0"/>
          </a:p>
          <a:p>
            <a:pPr>
              <a:lnSpc>
                <a:spcPct val="80000"/>
              </a:lnSpc>
              <a:buClr>
                <a:srgbClr val="CBCECE"/>
              </a:buClr>
              <a:defRPr/>
            </a:pPr>
            <a:r>
              <a:rPr lang="en-US" sz="2400" dirty="0">
                <a:hlinkClick r:id="rId3"/>
              </a:rPr>
              <a:t>http://learn.javascript.ru/debugging-chrome</a:t>
            </a:r>
            <a:endParaRPr lang="en-US" sz="2400" dirty="0"/>
          </a:p>
          <a:p>
            <a:pPr>
              <a:lnSpc>
                <a:spcPct val="80000"/>
              </a:lnSpc>
              <a:buClr>
                <a:srgbClr val="CBCECE"/>
              </a:buClr>
              <a:defRPr/>
            </a:pPr>
            <a:r>
              <a:rPr lang="en-US" sz="2400" dirty="0">
                <a:hlinkClick r:id="rId4"/>
              </a:rPr>
              <a:t>https://www.w3schools.com/js/js_errors.asp</a:t>
            </a:r>
            <a:endParaRPr lang="en-US" sz="2400" dirty="0"/>
          </a:p>
          <a:p>
            <a:pPr>
              <a:lnSpc>
                <a:spcPct val="80000"/>
              </a:lnSpc>
              <a:buClr>
                <a:srgbClr val="CBCECE"/>
              </a:buClr>
              <a:defRPr/>
            </a:pPr>
            <a:r>
              <a:rPr lang="en-US" sz="2400" dirty="0">
                <a:hlinkClick r:id="rId5"/>
              </a:rPr>
              <a:t>http://learn.javascript.ru/try-catch</a:t>
            </a:r>
            <a:endParaRPr lang="en-US" sz="2400" dirty="0"/>
          </a:p>
          <a:p>
            <a:pPr>
              <a:lnSpc>
                <a:spcPct val="80000"/>
              </a:lnSpc>
              <a:buClr>
                <a:srgbClr val="CBCECE"/>
              </a:buClr>
              <a:defRPr/>
            </a:pPr>
            <a:endParaRPr lang="en-US"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marL="342900" indent="-342900">
              <a:buClrTx/>
              <a:buFont typeface="Arial" pitchFamily="34" charset="0"/>
              <a:buChar char="•"/>
            </a:pPr>
            <a:r>
              <a:rPr lang="en-US" sz="2400" dirty="0"/>
              <a:t>It is common to have errors while writing codes and the errors can be due to syntax or logical.</a:t>
            </a:r>
          </a:p>
          <a:p>
            <a:pPr marL="342900" indent="-342900">
              <a:buClrTx/>
              <a:buFont typeface="Arial" pitchFamily="34" charset="0"/>
              <a:buChar char="•"/>
            </a:pPr>
            <a:r>
              <a:rPr lang="en-US" sz="2400" dirty="0"/>
              <a:t>Many of these errors are </a:t>
            </a:r>
            <a:r>
              <a:rPr lang="en-US" sz="2400" dirty="0">
                <a:solidFill>
                  <a:srgbClr val="7030A0"/>
                </a:solidFill>
              </a:rPr>
              <a:t>difficult to detect</a:t>
            </a:r>
            <a:r>
              <a:rPr lang="en-US" sz="2400" dirty="0"/>
              <a:t>.</a:t>
            </a:r>
          </a:p>
          <a:p>
            <a:pPr marL="342900" indent="-342900">
              <a:buClrTx/>
              <a:buFont typeface="Arial" pitchFamily="34" charset="0"/>
              <a:buChar char="•"/>
            </a:pPr>
            <a:r>
              <a:rPr lang="en-US" sz="2400" dirty="0"/>
              <a:t>Further complicating the situation is that when the program code contains errors, </a:t>
            </a:r>
            <a:r>
              <a:rPr lang="en-US" sz="2400" dirty="0">
                <a:solidFill>
                  <a:srgbClr val="7030A0"/>
                </a:solidFill>
              </a:rPr>
              <a:t>nothing happens</a:t>
            </a:r>
            <a:r>
              <a:rPr lang="en-US" sz="2400" dirty="0"/>
              <a:t>.</a:t>
            </a:r>
          </a:p>
          <a:p>
            <a:pPr marL="342900" indent="-342900">
              <a:buClrTx/>
              <a:buFont typeface="Arial" pitchFamily="34" charset="0"/>
              <a:buChar char="•"/>
            </a:pPr>
            <a:r>
              <a:rPr lang="en-US" sz="2400" dirty="0"/>
              <a:t>A mistake in a program or a script is referred to as a </a:t>
            </a:r>
            <a:r>
              <a:rPr lang="en-US" sz="2400" b="1" dirty="0">
                <a:solidFill>
                  <a:srgbClr val="7030A0"/>
                </a:solidFill>
              </a:rPr>
              <a:t>bug</a:t>
            </a:r>
            <a:r>
              <a:rPr lang="en-US" sz="2400" dirty="0"/>
              <a:t>.</a:t>
            </a:r>
          </a:p>
          <a:p>
            <a:pPr marL="342900" indent="-342900">
              <a:buClrTx/>
              <a:buFont typeface="Arial" pitchFamily="34" charset="0"/>
              <a:buChar char="•"/>
            </a:pPr>
            <a:r>
              <a:rPr lang="en-US" sz="2400" dirty="0"/>
              <a:t>The process of finding and fixing bugs is called </a:t>
            </a:r>
            <a:r>
              <a:rPr lang="en-US" sz="2400" b="1" dirty="0">
                <a:solidFill>
                  <a:srgbClr val="7030A0"/>
                </a:solidFill>
              </a:rPr>
              <a:t>debugging</a:t>
            </a:r>
            <a:r>
              <a:rPr lang="en-US" sz="2400" dirty="0">
                <a:solidFill>
                  <a:srgbClr val="7030A0"/>
                </a:solidFill>
              </a:rPr>
              <a:t> </a:t>
            </a:r>
            <a:r>
              <a:rPr lang="en-US" sz="2400" dirty="0"/>
              <a:t>and is a normal part of the development process.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Main concept</a:t>
            </a:r>
            <a:endParaRPr lang="en-US" sz="3600" b="1" dirty="0">
              <a:latin typeface="Proxima Nova Black" charset="0"/>
            </a:endParaRPr>
          </a:p>
        </p:txBody>
      </p:sp>
    </p:spTree>
    <p:extLst>
      <p:ext uri="{BB962C8B-B14F-4D97-AF65-F5344CB8AC3E}">
        <p14:creationId xmlns:p14="http://schemas.microsoft.com/office/powerpoint/2010/main" val="3552412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r>
              <a:rPr lang="en-US" sz="2400" dirty="0"/>
              <a:t>There are various </a:t>
            </a:r>
            <a:r>
              <a:rPr lang="en-US" sz="2400" b="1" dirty="0">
                <a:solidFill>
                  <a:srgbClr val="7030A0"/>
                </a:solidFill>
              </a:rPr>
              <a:t>ways to debug </a:t>
            </a:r>
            <a:r>
              <a:rPr lang="en-US" sz="2400" dirty="0"/>
              <a:t>your JavaScript</a:t>
            </a:r>
            <a:r>
              <a:rPr lang="uk-UA" sz="2400" dirty="0"/>
              <a:t> </a:t>
            </a:r>
            <a:r>
              <a:rPr lang="en-US" sz="2400" dirty="0"/>
              <a:t>code:</a:t>
            </a:r>
          </a:p>
          <a:p>
            <a:r>
              <a:rPr lang="en-US" sz="2400" b="1" dirty="0"/>
              <a:t>1) </a:t>
            </a:r>
            <a:r>
              <a:rPr lang="en-US" sz="2400" b="1" dirty="0">
                <a:solidFill>
                  <a:srgbClr val="7030A0"/>
                </a:solidFill>
              </a:rPr>
              <a:t>use a JavaScript validator</a:t>
            </a:r>
          </a:p>
          <a:p>
            <a:r>
              <a:rPr lang="en-US" sz="2400" b="1" dirty="0"/>
              <a:t>2) </a:t>
            </a:r>
            <a:r>
              <a:rPr lang="en-US" sz="2400" b="1" dirty="0">
                <a:solidFill>
                  <a:srgbClr val="7030A0"/>
                </a:solidFill>
              </a:rPr>
              <a:t>console.log() method</a:t>
            </a:r>
          </a:p>
          <a:p>
            <a:r>
              <a:rPr lang="en-US" sz="2400" b="1" dirty="0"/>
              <a:t>3) </a:t>
            </a:r>
            <a:r>
              <a:rPr lang="en-US" sz="2400" b="1" dirty="0">
                <a:solidFill>
                  <a:srgbClr val="7030A0"/>
                </a:solidFill>
              </a:rPr>
              <a:t>use a debugger keyword</a:t>
            </a:r>
          </a:p>
          <a:p>
            <a:r>
              <a:rPr lang="en-US" sz="2400" b="1" dirty="0"/>
              <a:t>4) </a:t>
            </a:r>
            <a:r>
              <a:rPr lang="en-US" sz="2400" b="1" dirty="0">
                <a:solidFill>
                  <a:srgbClr val="7030A0"/>
                </a:solidFill>
              </a:rPr>
              <a:t>setting breakpoints</a:t>
            </a:r>
            <a:endParaRPr lang="en-US" sz="2400" dirty="0">
              <a:solidFill>
                <a:srgbClr val="7030A0"/>
              </a:solidFill>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JavaScript debugging methods</a:t>
            </a:r>
            <a:endParaRPr lang="en-US" sz="3600" b="1" dirty="0">
              <a:latin typeface="Proxima Nova Black" charset="0"/>
            </a:endParaRPr>
          </a:p>
        </p:txBody>
      </p:sp>
    </p:spTree>
    <p:extLst>
      <p:ext uri="{BB962C8B-B14F-4D97-AF65-F5344CB8AC3E}">
        <p14:creationId xmlns:p14="http://schemas.microsoft.com/office/powerpoint/2010/main" val="242517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One way to check your JavaScript code for strange bugs is to run it through a program that checks it to make sure it is valid and that it follows the official syntax rules of the language. These programs are called </a:t>
            </a:r>
            <a:r>
              <a:rPr lang="en-US" sz="2400" b="1" dirty="0">
                <a:solidFill>
                  <a:srgbClr val="7030A0"/>
                </a:solidFill>
              </a:rPr>
              <a:t>validating parsers</a:t>
            </a:r>
            <a:r>
              <a:rPr lang="en-US" sz="2400" dirty="0">
                <a:solidFill>
                  <a:srgbClr val="7030A0"/>
                </a:solidFill>
              </a:rPr>
              <a:t> </a:t>
            </a:r>
            <a:r>
              <a:rPr lang="en-US" sz="2400" dirty="0"/>
              <a:t>or just </a:t>
            </a:r>
            <a:r>
              <a:rPr lang="en-US" sz="2400" b="1" dirty="0">
                <a:solidFill>
                  <a:srgbClr val="7030A0"/>
                </a:solidFill>
              </a:rPr>
              <a:t>validators</a:t>
            </a:r>
            <a:r>
              <a:rPr lang="en-US" sz="2400" dirty="0">
                <a:solidFill>
                  <a:srgbClr val="7030A0"/>
                </a:solidFill>
              </a:rPr>
              <a:t> </a:t>
            </a:r>
            <a:r>
              <a:rPr lang="en-US" sz="2400" dirty="0"/>
              <a:t>for short, and often come with commercial HTML and JavaScript editors.</a:t>
            </a:r>
          </a:p>
          <a:p>
            <a:r>
              <a:rPr lang="en-US" sz="2400" dirty="0"/>
              <a:t>The most convenient validator for JavaScript is Douglas Crockford's JavaScript Lint, which is available for free at </a:t>
            </a:r>
            <a:r>
              <a:rPr lang="en-US" sz="2400" dirty="0">
                <a:hlinkClick r:id="rId3"/>
              </a:rPr>
              <a:t>Douglas Crockford's JavaScript Lint</a:t>
            </a:r>
            <a:r>
              <a:rPr lang="en-US" sz="2400" dirty="0"/>
              <a:t>.</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Debugging methods. 1) </a:t>
            </a:r>
            <a:r>
              <a:rPr lang="en-US" sz="3600" b="1" dirty="0">
                <a:latin typeface="Proxima Nova Black" charset="0"/>
              </a:rPr>
              <a:t>JavaScript Validator</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356" y="3459126"/>
            <a:ext cx="11169015" cy="3070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7201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If your browser supports debugging, you can use </a:t>
            </a:r>
            <a:r>
              <a:rPr lang="en-US" sz="2400" b="1" dirty="0">
                <a:solidFill>
                  <a:srgbClr val="7030A0"/>
                </a:solidFill>
              </a:rPr>
              <a:t>console.log() </a:t>
            </a:r>
            <a:r>
              <a:rPr lang="en-US" sz="2400" dirty="0"/>
              <a:t>to display JavaScript values in the debugger window:</a:t>
            </a:r>
          </a:p>
          <a:p>
            <a:endParaRPr lang="en-US" sz="2400" dirty="0"/>
          </a:p>
          <a:p>
            <a:r>
              <a:rPr lang="en-US" sz="2400" dirty="0"/>
              <a:t>	 &lt;</a:t>
            </a:r>
            <a:r>
              <a:rPr lang="en-US" sz="2400" dirty="0">
                <a:solidFill>
                  <a:srgbClr val="FF0000"/>
                </a:solidFill>
              </a:rPr>
              <a:t>script</a:t>
            </a:r>
            <a:r>
              <a:rPr lang="en-US" sz="2400" dirty="0"/>
              <a:t>&gt;</a:t>
            </a:r>
            <a:br>
              <a:rPr lang="en-US" sz="2400" dirty="0"/>
            </a:br>
            <a:r>
              <a:rPr lang="en-US" sz="2400" dirty="0"/>
              <a:t>	      x = 10;</a:t>
            </a:r>
            <a:br>
              <a:rPr lang="en-US" sz="2400" dirty="0"/>
            </a:br>
            <a:r>
              <a:rPr lang="en-US" sz="2400" dirty="0"/>
              <a:t>	      y = 4;</a:t>
            </a:r>
            <a:br>
              <a:rPr lang="en-US" sz="2400" dirty="0"/>
            </a:br>
            <a:r>
              <a:rPr lang="en-US" sz="2400" dirty="0"/>
              <a:t>	      z = x - y;</a:t>
            </a:r>
            <a:br>
              <a:rPr lang="en-US" sz="2400" dirty="0"/>
            </a:br>
            <a:r>
              <a:rPr lang="en-US" sz="2400" dirty="0"/>
              <a:t>	      </a:t>
            </a:r>
            <a:r>
              <a:rPr lang="en-US" sz="2400" dirty="0">
                <a:solidFill>
                  <a:srgbClr val="0070C0"/>
                </a:solidFill>
              </a:rPr>
              <a:t>console.log</a:t>
            </a:r>
            <a:r>
              <a:rPr lang="en-US" sz="2400" dirty="0"/>
              <a:t>(z);</a:t>
            </a:r>
            <a:br>
              <a:rPr lang="en-US" sz="2400" dirty="0"/>
            </a:br>
            <a:r>
              <a:rPr lang="en-US" sz="2400" dirty="0"/>
              <a:t>	&lt;/</a:t>
            </a:r>
            <a:r>
              <a:rPr lang="en-US" sz="2400" dirty="0">
                <a:solidFill>
                  <a:srgbClr val="FF0000"/>
                </a:solidFill>
              </a:rPr>
              <a:t>script</a:t>
            </a:r>
            <a:r>
              <a:rPr lang="en-US" sz="2400" dirty="0"/>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Debugging methods. 2) </a:t>
            </a:r>
            <a:r>
              <a:rPr lang="en-US" sz="3600" b="1" dirty="0">
                <a:latin typeface="Proxima Nova Black" charset="0"/>
              </a:rPr>
              <a:t>Console.log() method</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2829367"/>
            <a:ext cx="6096000" cy="1390650"/>
          </a:xfrm>
          <a:prstGeom prst="rect">
            <a:avLst/>
          </a:prstGeom>
          <a:noFill/>
          <a:ln w="9525">
            <a:solidFill>
              <a:schemeClr val="bg1">
                <a:lumMod val="8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Стрелка вправо 5"/>
          <p:cNvSpPr/>
          <p:nvPr/>
        </p:nvSpPr>
        <p:spPr>
          <a:xfrm>
            <a:off x="3955311" y="3375836"/>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Прямоугольник 1"/>
          <p:cNvSpPr/>
          <p:nvPr/>
        </p:nvSpPr>
        <p:spPr>
          <a:xfrm>
            <a:off x="485553" y="5583221"/>
            <a:ext cx="9211340" cy="830997"/>
          </a:xfrm>
          <a:prstGeom prst="rect">
            <a:avLst/>
          </a:prstGeom>
        </p:spPr>
        <p:txBody>
          <a:bodyPr wrap="square">
            <a:spAutoFit/>
          </a:bodyPr>
          <a:lstStyle/>
          <a:p>
            <a:r>
              <a:rPr lang="en-US" sz="2400" dirty="0"/>
              <a:t>In most browsers, you need to press </a:t>
            </a:r>
            <a:r>
              <a:rPr lang="en-US" sz="2400" b="1" dirty="0"/>
              <a:t>F12</a:t>
            </a:r>
            <a:r>
              <a:rPr lang="en-US" sz="2400" dirty="0"/>
              <a:t> (access the developer tools) to access the console and select the tab you want.</a:t>
            </a:r>
          </a:p>
        </p:txBody>
      </p:sp>
    </p:spTree>
    <p:extLst>
      <p:ext uri="{BB962C8B-B14F-4D97-AF65-F5344CB8AC3E}">
        <p14:creationId xmlns:p14="http://schemas.microsoft.com/office/powerpoint/2010/main" val="2513644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93236"/>
            <a:ext cx="11494709" cy="5635145"/>
          </a:xfrm>
        </p:spPr>
        <p:txBody>
          <a:bodyPr rtlCol="0">
            <a:noAutofit/>
          </a:bodyPr>
          <a:lstStyle/>
          <a:p>
            <a:r>
              <a:rPr lang="en-US" dirty="0"/>
              <a:t>The </a:t>
            </a:r>
            <a:r>
              <a:rPr lang="en-US" b="1" dirty="0">
                <a:solidFill>
                  <a:srgbClr val="7030A0"/>
                </a:solidFill>
              </a:rPr>
              <a:t>debugger keyword</a:t>
            </a:r>
            <a:r>
              <a:rPr lang="en-US" dirty="0"/>
              <a:t> is used in the code to force stop the execution of the code at a breaking point and calls the debugging function</a:t>
            </a:r>
            <a:r>
              <a:rPr lang="uk-UA" dirty="0"/>
              <a:t> </a:t>
            </a:r>
            <a:r>
              <a:rPr lang="en-US" dirty="0"/>
              <a:t>(if available).</a:t>
            </a:r>
          </a:p>
          <a:p>
            <a:r>
              <a:rPr lang="en-US" sz="2400" dirty="0"/>
              <a:t>       </a:t>
            </a:r>
            <a:r>
              <a:rPr lang="en-US" sz="1800" dirty="0">
                <a:latin typeface="Consolas" pitchFamily="49" charset="0"/>
                <a:cs typeface="Consolas" pitchFamily="49" charset="0"/>
              </a:rPr>
              <a:t>&lt;body&gt;</a:t>
            </a:r>
          </a:p>
          <a:p>
            <a:r>
              <a:rPr lang="en-US" sz="1800" dirty="0">
                <a:latin typeface="Consolas" pitchFamily="49" charset="0"/>
                <a:cs typeface="Consolas" pitchFamily="49" charset="0"/>
              </a:rPr>
              <a:t>      &lt;h2&gt;Debugging with Debugger keyword&lt;/h2&gt; </a:t>
            </a:r>
          </a:p>
          <a:p>
            <a:r>
              <a:rPr lang="en-US" sz="1800" dirty="0">
                <a:latin typeface="Consolas" pitchFamily="49" charset="0"/>
                <a:cs typeface="Consolas" pitchFamily="49" charset="0"/>
              </a:rPr>
              <a:t>      &lt;p&gt;Result of expression calculation:&lt;/p&gt;</a:t>
            </a:r>
          </a:p>
          <a:p>
            <a:r>
              <a:rPr lang="en-US" sz="1800" dirty="0">
                <a:latin typeface="Consolas" pitchFamily="49" charset="0"/>
                <a:cs typeface="Consolas" pitchFamily="49" charset="0"/>
              </a:rPr>
              <a:t>      &lt;p id="</a:t>
            </a:r>
            <a:r>
              <a:rPr lang="en-US" sz="1800" dirty="0" err="1">
                <a:latin typeface="Consolas" pitchFamily="49" charset="0"/>
                <a:cs typeface="Consolas" pitchFamily="49" charset="0"/>
              </a:rPr>
              <a:t>calcResult</a:t>
            </a:r>
            <a:r>
              <a:rPr lang="en-US" sz="1800" dirty="0">
                <a:latin typeface="Consolas" pitchFamily="49" charset="0"/>
                <a:cs typeface="Consolas" pitchFamily="49" charset="0"/>
              </a:rPr>
              <a:t>"&gt;&lt;/p&gt;         </a:t>
            </a:r>
          </a:p>
          <a:p>
            <a:r>
              <a:rPr lang="en-US" sz="1800" dirty="0">
                <a:latin typeface="Consolas" pitchFamily="49" charset="0"/>
                <a:cs typeface="Consolas" pitchFamily="49" charset="0"/>
              </a:rPr>
              <a:t>      &lt;p&gt;If the debugger is turned on the code stops  </a:t>
            </a:r>
          </a:p>
          <a:p>
            <a:r>
              <a:rPr lang="en-US" sz="1800" dirty="0">
                <a:latin typeface="Consolas" pitchFamily="49" charset="0"/>
                <a:cs typeface="Consolas" pitchFamily="49" charset="0"/>
              </a:rPr>
              <a:t>      execution at the start of the debugger&lt;/p&gt;     </a:t>
            </a:r>
          </a:p>
          <a:p>
            <a:r>
              <a:rPr lang="en-US" sz="1800" dirty="0">
                <a:latin typeface="Consolas" pitchFamily="49" charset="0"/>
                <a:cs typeface="Consolas" pitchFamily="49" charset="0"/>
              </a:rPr>
              <a:t>      &lt;script&gt;                    </a:t>
            </a:r>
          </a:p>
          <a:p>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var</a:t>
            </a:r>
            <a:r>
              <a:rPr lang="en-US" sz="1800" dirty="0">
                <a:latin typeface="Consolas" pitchFamily="49" charset="0"/>
                <a:cs typeface="Consolas" pitchFamily="49" charset="0"/>
              </a:rPr>
              <a:t> a = 10; </a:t>
            </a:r>
          </a:p>
          <a:p>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var</a:t>
            </a:r>
            <a:r>
              <a:rPr lang="en-US" sz="1800" dirty="0">
                <a:latin typeface="Consolas" pitchFamily="49" charset="0"/>
                <a:cs typeface="Consolas" pitchFamily="49" charset="0"/>
              </a:rPr>
              <a:t> b = 25; </a:t>
            </a:r>
          </a:p>
          <a:p>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var</a:t>
            </a:r>
            <a:r>
              <a:rPr lang="en-US" sz="1800" dirty="0">
                <a:latin typeface="Consolas" pitchFamily="49" charset="0"/>
                <a:cs typeface="Consolas" pitchFamily="49" charset="0"/>
              </a:rPr>
              <a:t> result = a - </a:t>
            </a:r>
            <a:r>
              <a:rPr lang="en-US" sz="1800" dirty="0" err="1">
                <a:latin typeface="Consolas" pitchFamily="49" charset="0"/>
                <a:cs typeface="Consolas" pitchFamily="49" charset="0"/>
              </a:rPr>
              <a:t>Math.sqrt</a:t>
            </a:r>
            <a:r>
              <a:rPr lang="en-US" sz="1800" dirty="0">
                <a:latin typeface="Consolas" pitchFamily="49" charset="0"/>
                <a:cs typeface="Consolas" pitchFamily="49" charset="0"/>
              </a:rPr>
              <a:t>(b); </a:t>
            </a:r>
          </a:p>
          <a:p>
            <a:r>
              <a:rPr lang="en-US" sz="1800" dirty="0">
                <a:latin typeface="Consolas" pitchFamily="49" charset="0"/>
                <a:cs typeface="Consolas" pitchFamily="49" charset="0"/>
              </a:rPr>
              <a:t>        </a:t>
            </a:r>
            <a:r>
              <a:rPr lang="en-US" sz="1800" b="1" dirty="0">
                <a:solidFill>
                  <a:srgbClr val="7030A0"/>
                </a:solidFill>
                <a:latin typeface="Consolas" pitchFamily="49" charset="0"/>
                <a:cs typeface="Consolas" pitchFamily="49" charset="0"/>
              </a:rPr>
              <a:t>debugger</a:t>
            </a:r>
            <a:r>
              <a:rPr lang="en-US" sz="1800" dirty="0">
                <a:latin typeface="Consolas" pitchFamily="49" charset="0"/>
                <a:cs typeface="Consolas" pitchFamily="49" charset="0"/>
              </a:rPr>
              <a:t>; </a:t>
            </a:r>
          </a:p>
          <a:p>
            <a:r>
              <a:rPr lang="en-US" sz="1800" dirty="0">
                <a:latin typeface="Consolas" pitchFamily="49" charset="0"/>
                <a:cs typeface="Consolas" pitchFamily="49" charset="0"/>
              </a:rPr>
              <a:t>        </a:t>
            </a:r>
            <a:r>
              <a:rPr lang="en-US" sz="1800" dirty="0" err="1">
                <a:solidFill>
                  <a:srgbClr val="0070C0"/>
                </a:solidFill>
                <a:latin typeface="Consolas" pitchFamily="49" charset="0"/>
                <a:cs typeface="Consolas" pitchFamily="49" charset="0"/>
              </a:rPr>
              <a:t>document.getElementById</a:t>
            </a:r>
            <a:r>
              <a:rPr lang="en-US" sz="1800" dirty="0">
                <a:latin typeface="Consolas" pitchFamily="49" charset="0"/>
                <a:cs typeface="Consolas" pitchFamily="49" charset="0"/>
              </a:rPr>
              <a:t>("</a:t>
            </a:r>
            <a:r>
              <a:rPr lang="en-US" sz="1800" dirty="0" err="1">
                <a:latin typeface="Consolas" pitchFamily="49" charset="0"/>
                <a:cs typeface="Consolas" pitchFamily="49" charset="0"/>
              </a:rPr>
              <a:t>calcResult</a:t>
            </a:r>
            <a:r>
              <a:rPr lang="en-US" sz="1800" dirty="0">
                <a:latin typeface="Consolas" pitchFamily="49" charset="0"/>
                <a:cs typeface="Consolas" pitchFamily="49" charset="0"/>
              </a:rPr>
              <a:t>").</a:t>
            </a:r>
            <a:r>
              <a:rPr lang="en-US" sz="1800" dirty="0" err="1">
                <a:solidFill>
                  <a:srgbClr val="0070C0"/>
                </a:solidFill>
                <a:latin typeface="Consolas" pitchFamily="49" charset="0"/>
                <a:cs typeface="Consolas" pitchFamily="49" charset="0"/>
              </a:rPr>
              <a:t>innerHTML</a:t>
            </a:r>
            <a:r>
              <a:rPr lang="en-US" sz="1800" dirty="0">
                <a:latin typeface="Consolas" pitchFamily="49" charset="0"/>
                <a:cs typeface="Consolas" pitchFamily="49" charset="0"/>
              </a:rPr>
              <a:t> = result;</a:t>
            </a:r>
          </a:p>
          <a:p>
            <a:r>
              <a:rPr lang="en-US" sz="1800" dirty="0">
                <a:latin typeface="Consolas" pitchFamily="49" charset="0"/>
                <a:cs typeface="Consolas" pitchFamily="49" charset="0"/>
              </a:rPr>
              <a:t>      &lt;/script&gt;</a:t>
            </a:r>
          </a:p>
          <a:p>
            <a:r>
              <a:rPr lang="en-US" sz="1800" dirty="0">
                <a:latin typeface="Consolas" pitchFamily="49" charset="0"/>
                <a:cs typeface="Consolas" pitchFamily="49" charset="0"/>
              </a:rPr>
              <a:t>    &lt;/body&gt;</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dirty="0">
                <a:latin typeface="Proxima Nova Black" charset="0"/>
              </a:rPr>
              <a:t>Debugging methods. 3) </a:t>
            </a:r>
            <a:r>
              <a:rPr lang="en-US" sz="3600" b="1" dirty="0">
                <a:latin typeface="Proxima Nova Black" charset="0"/>
              </a:rPr>
              <a:t>Debugger keyword</a:t>
            </a:r>
          </a:p>
        </p:txBody>
      </p:sp>
    </p:spTree>
    <p:extLst>
      <p:ext uri="{BB962C8B-B14F-4D97-AF65-F5344CB8AC3E}">
        <p14:creationId xmlns:p14="http://schemas.microsoft.com/office/powerpoint/2010/main" val="1055481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93236"/>
            <a:ext cx="3560563" cy="5635145"/>
          </a:xfrm>
        </p:spPr>
        <p:txBody>
          <a:bodyPr rtlCol="0">
            <a:noAutofit/>
          </a:bodyPr>
          <a:lstStyle/>
          <a:p>
            <a:pPr>
              <a:spcBef>
                <a:spcPts val="1200"/>
              </a:spcBef>
              <a:spcAft>
                <a:spcPts val="1200"/>
              </a:spcAft>
            </a:pPr>
            <a:r>
              <a:rPr lang="en-US" dirty="0"/>
              <a:t>Going to Developer Tools and clicking on the </a:t>
            </a:r>
            <a:r>
              <a:rPr lang="en-US" b="1" dirty="0" err="1"/>
              <a:t>Sourses</a:t>
            </a:r>
            <a:r>
              <a:rPr lang="en-US" b="1" dirty="0"/>
              <a:t> tab </a:t>
            </a:r>
            <a:r>
              <a:rPr lang="en-US" dirty="0"/>
              <a:t>we get into </a:t>
            </a:r>
            <a:r>
              <a:rPr lang="en-US" b="1" dirty="0">
                <a:solidFill>
                  <a:srgbClr val="7030A0"/>
                </a:solidFill>
              </a:rPr>
              <a:t>Debugger tool</a:t>
            </a:r>
            <a:r>
              <a:rPr lang="en-US" dirty="0"/>
              <a:t>.</a:t>
            </a:r>
          </a:p>
          <a:p>
            <a:pPr>
              <a:spcBef>
                <a:spcPts val="1200"/>
              </a:spcBef>
              <a:spcAft>
                <a:spcPts val="1200"/>
              </a:spcAft>
            </a:pPr>
            <a:r>
              <a:rPr lang="en-US" dirty="0"/>
              <a:t>The code stops at the debugger point and we can analyze the code.</a:t>
            </a:r>
          </a:p>
          <a:p>
            <a:pPr>
              <a:spcBef>
                <a:spcPts val="1200"/>
              </a:spcBef>
              <a:spcAft>
                <a:spcPts val="1200"/>
              </a:spcAft>
            </a:pPr>
            <a:r>
              <a:rPr lang="en-US" dirty="0"/>
              <a:t>We can continue executing the code by pressing the </a:t>
            </a:r>
            <a:r>
              <a:rPr lang="en-US" b="1" dirty="0"/>
              <a:t>play</a:t>
            </a:r>
            <a:r>
              <a:rPr lang="en-US" dirty="0"/>
              <a:t> </a:t>
            </a:r>
            <a:r>
              <a:rPr lang="en-US" b="1" dirty="0"/>
              <a:t>button</a:t>
            </a:r>
            <a:r>
              <a:rPr lang="en-US"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dirty="0">
                <a:latin typeface="Proxima Nova Black" charset="0"/>
              </a:rPr>
              <a:t>Debugging methods. 3) </a:t>
            </a:r>
            <a:r>
              <a:rPr lang="en-US" sz="3600" b="1" dirty="0">
                <a:latin typeface="Proxima Nova Black" charset="0"/>
              </a:rPr>
              <a:t>Debugger keyword</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2220" y="823578"/>
            <a:ext cx="8349780" cy="4269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Скругленный прямоугольник 1"/>
          <p:cNvSpPr/>
          <p:nvPr/>
        </p:nvSpPr>
        <p:spPr>
          <a:xfrm>
            <a:off x="3842220" y="2052084"/>
            <a:ext cx="1888729" cy="3083442"/>
          </a:xfrm>
          <a:prstGeom prst="roundRect">
            <a:avLst/>
          </a:prstGeom>
          <a:noFill/>
          <a:ln w="19050">
            <a:solidFill>
              <a:srgbClr val="7030A0"/>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6" name="Скругленный прямоугольник 5"/>
          <p:cNvSpPr/>
          <p:nvPr/>
        </p:nvSpPr>
        <p:spPr>
          <a:xfrm>
            <a:off x="5823096" y="2052084"/>
            <a:ext cx="3756839" cy="3083442"/>
          </a:xfrm>
          <a:prstGeom prst="roundRect">
            <a:avLst/>
          </a:prstGeom>
          <a:noFill/>
          <a:ln w="19050">
            <a:solidFill>
              <a:srgbClr val="7030A0"/>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Скругленный прямоугольник 6"/>
          <p:cNvSpPr/>
          <p:nvPr/>
        </p:nvSpPr>
        <p:spPr>
          <a:xfrm>
            <a:off x="9661774" y="2052084"/>
            <a:ext cx="2530226" cy="3083442"/>
          </a:xfrm>
          <a:prstGeom prst="roundRect">
            <a:avLst/>
          </a:prstGeom>
          <a:noFill/>
          <a:ln w="19050">
            <a:solidFill>
              <a:srgbClr val="7030A0"/>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Стрелка вправо 7"/>
          <p:cNvSpPr/>
          <p:nvPr/>
        </p:nvSpPr>
        <p:spPr>
          <a:xfrm rot="18739629">
            <a:off x="3427550" y="5225900"/>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Стрелка вправо 9"/>
          <p:cNvSpPr/>
          <p:nvPr/>
        </p:nvSpPr>
        <p:spPr>
          <a:xfrm rot="18739629">
            <a:off x="6897308" y="5318912"/>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Стрелка вправо 10"/>
          <p:cNvSpPr/>
          <p:nvPr/>
        </p:nvSpPr>
        <p:spPr>
          <a:xfrm rot="18739629">
            <a:off x="10257197" y="5302051"/>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p:cNvSpPr/>
          <p:nvPr/>
        </p:nvSpPr>
        <p:spPr>
          <a:xfrm>
            <a:off x="2871697" y="5589128"/>
            <a:ext cx="1363258" cy="369332"/>
          </a:xfrm>
          <a:prstGeom prst="rect">
            <a:avLst/>
          </a:prstGeom>
        </p:spPr>
        <p:txBody>
          <a:bodyPr wrap="none">
            <a:spAutoFit/>
          </a:bodyPr>
          <a:lstStyle/>
          <a:p>
            <a:r>
              <a:rPr lang="en-US" b="1" dirty="0" err="1"/>
              <a:t>Sourses</a:t>
            </a:r>
            <a:r>
              <a:rPr lang="en-US" b="1" dirty="0"/>
              <a:t> files</a:t>
            </a:r>
            <a:endParaRPr lang="ru-RU" dirty="0"/>
          </a:p>
        </p:txBody>
      </p:sp>
      <p:sp>
        <p:nvSpPr>
          <p:cNvPr id="13" name="Прямоугольник 12"/>
          <p:cNvSpPr/>
          <p:nvPr/>
        </p:nvSpPr>
        <p:spPr>
          <a:xfrm>
            <a:off x="6338257" y="5614799"/>
            <a:ext cx="1690719" cy="369332"/>
          </a:xfrm>
          <a:prstGeom prst="rect">
            <a:avLst/>
          </a:prstGeom>
        </p:spPr>
        <p:txBody>
          <a:bodyPr wrap="none">
            <a:spAutoFit/>
          </a:bodyPr>
          <a:lstStyle/>
          <a:p>
            <a:r>
              <a:rPr lang="en-US" b="1" dirty="0" err="1"/>
              <a:t>Sourse</a:t>
            </a:r>
            <a:r>
              <a:rPr lang="en-US" b="1" dirty="0"/>
              <a:t> file code</a:t>
            </a:r>
            <a:endParaRPr lang="ru-RU" dirty="0"/>
          </a:p>
        </p:txBody>
      </p:sp>
      <p:sp>
        <p:nvSpPr>
          <p:cNvPr id="14" name="Прямоугольник 13"/>
          <p:cNvSpPr/>
          <p:nvPr/>
        </p:nvSpPr>
        <p:spPr>
          <a:xfrm>
            <a:off x="9661774" y="5556862"/>
            <a:ext cx="1107419" cy="369332"/>
          </a:xfrm>
          <a:prstGeom prst="rect">
            <a:avLst/>
          </a:prstGeom>
        </p:spPr>
        <p:txBody>
          <a:bodyPr wrap="none">
            <a:spAutoFit/>
          </a:bodyPr>
          <a:lstStyle/>
          <a:p>
            <a:r>
              <a:rPr lang="en-US" b="1" dirty="0">
                <a:solidFill>
                  <a:schemeClr val="tx1">
                    <a:lumMod val="95000"/>
                    <a:lumOff val="5000"/>
                  </a:schemeClr>
                </a:solidFill>
              </a:rPr>
              <a:t>Debugger</a:t>
            </a:r>
            <a:endParaRPr lang="ru-RU" dirty="0">
              <a:solidFill>
                <a:schemeClr val="tx1">
                  <a:lumMod val="95000"/>
                  <a:lumOff val="5000"/>
                </a:schemeClr>
              </a:solidFill>
            </a:endParaRPr>
          </a:p>
        </p:txBody>
      </p:sp>
    </p:spTree>
    <p:extLst>
      <p:ext uri="{BB962C8B-B14F-4D97-AF65-F5344CB8AC3E}">
        <p14:creationId xmlns:p14="http://schemas.microsoft.com/office/powerpoint/2010/main" val="1501968830"/>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3A1340B-3A1B-4156-ADE3-51DF6C2C795D}">
  <ds:schemaRefs>
    <ds:schemaRef ds:uri="http://www.w3.org/XML/1998/namespace"/>
    <ds:schemaRef ds:uri="http://schemas.openxmlformats.org/package/2006/metadata/core-properties"/>
    <ds:schemaRef ds:uri="http://schemas.microsoft.com/office/2006/metadata/properties"/>
    <ds:schemaRef ds:uri="http://schemas.microsoft.com/office/2006/documentManagement/types"/>
    <ds:schemaRef ds:uri="http://purl.org/dc/terms/"/>
    <ds:schemaRef ds:uri="http://purl.org/dc/dcmitype/"/>
    <ds:schemaRef ds:uri="http://schemas.microsoft.com/office/infopath/2007/PartnerControls"/>
    <ds:schemaRef ds:uri="835f28f2-30f1-4728-84d2-86d96e143488"/>
    <ds:schemaRef ds:uri="341e6018-ac0a-4dfb-8409-db9e0d25502e"/>
    <ds:schemaRef ds:uri="http://purl.org/dc/elements/1.1/"/>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3025</Words>
  <Application>Microsoft Office PowerPoint</Application>
  <PresentationFormat>Widescreen</PresentationFormat>
  <Paragraphs>297</Paragraphs>
  <Slides>31</Slides>
  <Notes>28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31</vt:i4>
      </vt:variant>
    </vt:vector>
  </HeadingPairs>
  <TitlesOfParts>
    <vt:vector size="43" baseType="lpstr">
      <vt:lpstr>Calibri Light</vt:lpstr>
      <vt:lpstr>Consolas</vt:lpstr>
      <vt:lpstr>Segoe UI</vt:lpstr>
      <vt:lpstr>Arial</vt:lpstr>
      <vt:lpstr>Courier New</vt:lpstr>
      <vt:lpstr>Calibri</vt:lpstr>
      <vt:lpstr>Open Sans</vt:lpstr>
      <vt:lpstr>Proxima Nova Black</vt:lpstr>
      <vt:lpstr>Tahoma</vt:lpstr>
      <vt:lpstr>Wingdings</vt:lpstr>
      <vt:lpstr>DARK THEME</vt:lpstr>
      <vt:lpstr>LIGHT-THEME</vt:lpstr>
      <vt:lpstr>Debugging. Handling exceptions</vt:lpstr>
      <vt:lpstr>Agenda </vt:lpstr>
      <vt:lpstr>PowerPoint Presentation</vt:lpstr>
      <vt:lpstr>Main concept</vt:lpstr>
      <vt:lpstr>JavaScript debugging methods</vt:lpstr>
      <vt:lpstr>Debugging methods. 1) JavaScript Validator</vt:lpstr>
      <vt:lpstr>Debugging methods. 2) Console.log() method</vt:lpstr>
      <vt:lpstr>Debugging methods. 3) Debugger keyword</vt:lpstr>
      <vt:lpstr>Debugging methods. 3) Debugger keyword</vt:lpstr>
      <vt:lpstr>Debugging methods. 4) Setting breakpoints </vt:lpstr>
      <vt:lpstr>PowerPoint Presentation</vt:lpstr>
      <vt:lpstr>Types of errors</vt:lpstr>
      <vt:lpstr>Syntax errors</vt:lpstr>
      <vt:lpstr>Runtime errors</vt:lpstr>
      <vt:lpstr>Logical errors</vt:lpstr>
      <vt:lpstr>PowerPoint Presentation</vt:lpstr>
      <vt:lpstr>JavaScript exceptions   </vt:lpstr>
      <vt:lpstr>Construction try..catch</vt:lpstr>
      <vt:lpstr>Handling exceptions</vt:lpstr>
      <vt:lpstr>Handling exceptions. Syntax errors</vt:lpstr>
      <vt:lpstr>Handling exceptions. Error object</vt:lpstr>
      <vt:lpstr>Handling exceptions. Error name types</vt:lpstr>
      <vt:lpstr>Handling exceptions. Own exceptions generation</vt:lpstr>
      <vt:lpstr>Handling exceptions. Own exceptions generation</vt:lpstr>
      <vt:lpstr>Handling exceptions. Rethrowing</vt:lpstr>
      <vt:lpstr>Handling exceptions. Rethrowing</vt:lpstr>
      <vt:lpstr>Handling exceptions. Construction try..catch..finaly</vt:lpstr>
      <vt:lpstr>Handling exceptions. Construction try..catch..finaly</vt:lpstr>
      <vt:lpstr>Handling exceptions. Finaly &amp; return</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512</cp:revision>
  <dcterms:created xsi:type="dcterms:W3CDTF">2018-03-13T18:17:09Z</dcterms:created>
  <dcterms:modified xsi:type="dcterms:W3CDTF">2020-06-21T12:16:56Z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